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65" r:id="rId7"/>
    <p:sldId id="276" r:id="rId8"/>
    <p:sldId id="267" r:id="rId9"/>
    <p:sldId id="271" r:id="rId10"/>
    <p:sldId id="313" r:id="rId11"/>
    <p:sldId id="312" r:id="rId12"/>
    <p:sldId id="314" r:id="rId13"/>
    <p:sldId id="315" r:id="rId14"/>
    <p:sldId id="316" r:id="rId15"/>
    <p:sldId id="317"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268" r:id="rId30"/>
    <p:sldId id="333" r:id="rId31"/>
    <p:sldId id="337" r:id="rId32"/>
    <p:sldId id="336" r:id="rId33"/>
    <p:sldId id="278" r:id="rId34"/>
    <p:sldId id="335" r:id="rId35"/>
    <p:sldId id="334" r:id="rId36"/>
    <p:sldId id="338" r:id="rId37"/>
    <p:sldId id="319" r:id="rId38"/>
    <p:sldId id="341" r:id="rId39"/>
    <p:sldId id="342" r:id="rId40"/>
    <p:sldId id="343" r:id="rId41"/>
    <p:sldId id="318" r:id="rId42"/>
    <p:sldId id="339" r:id="rId43"/>
    <p:sldId id="31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F6A"/>
    <a:srgbClr val="D0B72D"/>
    <a:srgbClr val="5381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7524D-0C08-49C5-9690-E5B9C987EC05}" v="105" dt="2023-11-08T15:41:30.369"/>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ázs Fehér" userId="ef004968-5f12-4527-a9e4-9732d1ccda44" providerId="ADAL" clId="{E85D8578-3EAF-4ECA-A526-D33CA23D5075}"/>
    <pc:docChg chg="custSel delSld modSld">
      <pc:chgData name="Balázs Fehér" userId="ef004968-5f12-4527-a9e4-9732d1ccda44" providerId="ADAL" clId="{E85D8578-3EAF-4ECA-A526-D33CA23D5075}" dt="2023-11-07T09:32:29.407" v="271" actId="207"/>
      <pc:docMkLst>
        <pc:docMk/>
      </pc:docMkLst>
      <pc:sldChg chg="del">
        <pc:chgData name="Balázs Fehér" userId="ef004968-5f12-4527-a9e4-9732d1ccda44" providerId="ADAL" clId="{E85D8578-3EAF-4ECA-A526-D33CA23D5075}" dt="2023-11-07T09:28:11.076" v="158" actId="2696"/>
        <pc:sldMkLst>
          <pc:docMk/>
          <pc:sldMk cId="4177453228" sldId="257"/>
        </pc:sldMkLst>
      </pc:sldChg>
      <pc:sldChg chg="del">
        <pc:chgData name="Balázs Fehér" userId="ef004968-5f12-4527-a9e4-9732d1ccda44" providerId="ADAL" clId="{E85D8578-3EAF-4ECA-A526-D33CA23D5075}" dt="2023-11-07T09:28:04.791" v="156" actId="2696"/>
        <pc:sldMkLst>
          <pc:docMk/>
          <pc:sldMk cId="1305369598" sldId="258"/>
        </pc:sldMkLst>
      </pc:sldChg>
      <pc:sldChg chg="del">
        <pc:chgData name="Balázs Fehér" userId="ef004968-5f12-4527-a9e4-9732d1ccda44" providerId="ADAL" clId="{E85D8578-3EAF-4ECA-A526-D33CA23D5075}" dt="2023-11-07T09:28:08.519" v="157" actId="2696"/>
        <pc:sldMkLst>
          <pc:docMk/>
          <pc:sldMk cId="1009254689" sldId="259"/>
        </pc:sldMkLst>
      </pc:sldChg>
      <pc:sldChg chg="modSp mod">
        <pc:chgData name="Balázs Fehér" userId="ef004968-5f12-4527-a9e4-9732d1ccda44" providerId="ADAL" clId="{E85D8578-3EAF-4ECA-A526-D33CA23D5075}" dt="2023-11-07T09:27:30.519" v="154" actId="121"/>
        <pc:sldMkLst>
          <pc:docMk/>
          <pc:sldMk cId="2168881516" sldId="260"/>
        </pc:sldMkLst>
        <pc:spChg chg="mod">
          <ac:chgData name="Balázs Fehér" userId="ef004968-5f12-4527-a9e4-9732d1ccda44" providerId="ADAL" clId="{E85D8578-3EAF-4ECA-A526-D33CA23D5075}" dt="2023-11-07T09:27:30.519" v="154" actId="121"/>
          <ac:spMkLst>
            <pc:docMk/>
            <pc:sldMk cId="2168881516" sldId="260"/>
            <ac:spMk id="5" creationId="{BD6F1F29-F473-5BE6-724A-03240DA65033}"/>
          </ac:spMkLst>
        </pc:spChg>
      </pc:sldChg>
      <pc:sldChg chg="delSp mod">
        <pc:chgData name="Balázs Fehér" userId="ef004968-5f12-4527-a9e4-9732d1ccda44" providerId="ADAL" clId="{E85D8578-3EAF-4ECA-A526-D33CA23D5075}" dt="2023-11-07T09:08:54.413" v="1" actId="21"/>
        <pc:sldMkLst>
          <pc:docMk/>
          <pc:sldMk cId="2795875116" sldId="261"/>
        </pc:sldMkLst>
        <pc:spChg chg="del">
          <ac:chgData name="Balázs Fehér" userId="ef004968-5f12-4527-a9e4-9732d1ccda44" providerId="ADAL" clId="{E85D8578-3EAF-4ECA-A526-D33CA23D5075}" dt="2023-11-07T09:08:50.364" v="0" actId="21"/>
          <ac:spMkLst>
            <pc:docMk/>
            <pc:sldMk cId="2795875116" sldId="261"/>
            <ac:spMk id="4" creationId="{A028CF34-D4A8-17D8-5C63-167978935827}"/>
          </ac:spMkLst>
        </pc:spChg>
        <pc:graphicFrameChg chg="del">
          <ac:chgData name="Balázs Fehér" userId="ef004968-5f12-4527-a9e4-9732d1ccda44" providerId="ADAL" clId="{E85D8578-3EAF-4ECA-A526-D33CA23D5075}" dt="2023-11-07T09:08:54.413" v="1" actId="21"/>
          <ac:graphicFrameMkLst>
            <pc:docMk/>
            <pc:sldMk cId="2795875116" sldId="261"/>
            <ac:graphicFrameMk id="5" creationId="{AD685D9E-4C42-4EF4-3788-4DF3235F704F}"/>
          </ac:graphicFrameMkLst>
        </pc:graphicFrameChg>
      </pc:sldChg>
      <pc:sldChg chg="del">
        <pc:chgData name="Balázs Fehér" userId="ef004968-5f12-4527-a9e4-9732d1ccda44" providerId="ADAL" clId="{E85D8578-3EAF-4ECA-A526-D33CA23D5075}" dt="2023-11-07T09:09:06.182" v="2" actId="2696"/>
        <pc:sldMkLst>
          <pc:docMk/>
          <pc:sldMk cId="1663208679" sldId="262"/>
        </pc:sldMkLst>
      </pc:sldChg>
      <pc:sldChg chg="del">
        <pc:chgData name="Balázs Fehér" userId="ef004968-5f12-4527-a9e4-9732d1ccda44" providerId="ADAL" clId="{E85D8578-3EAF-4ECA-A526-D33CA23D5075}" dt="2023-11-07T09:27:59.354" v="155" actId="2696"/>
        <pc:sldMkLst>
          <pc:docMk/>
          <pc:sldMk cId="2952891525" sldId="264"/>
        </pc:sldMkLst>
      </pc:sldChg>
      <pc:sldChg chg="modSp mod">
        <pc:chgData name="Balázs Fehér" userId="ef004968-5f12-4527-a9e4-9732d1ccda44" providerId="ADAL" clId="{E85D8578-3EAF-4ECA-A526-D33CA23D5075}" dt="2023-11-07T09:31:19.256" v="267" actId="20577"/>
        <pc:sldMkLst>
          <pc:docMk/>
          <pc:sldMk cId="899703592" sldId="265"/>
        </pc:sldMkLst>
        <pc:spChg chg="mod">
          <ac:chgData name="Balázs Fehér" userId="ef004968-5f12-4527-a9e4-9732d1ccda44" providerId="ADAL" clId="{E85D8578-3EAF-4ECA-A526-D33CA23D5075}" dt="2023-11-07T09:31:19.256" v="267" actId="20577"/>
          <ac:spMkLst>
            <pc:docMk/>
            <pc:sldMk cId="899703592" sldId="265"/>
            <ac:spMk id="3" creationId="{7928E1D5-151F-B92D-07B8-9A9BF6CF4D02}"/>
          </ac:spMkLst>
        </pc:spChg>
      </pc:sldChg>
      <pc:sldChg chg="modSp mod">
        <pc:chgData name="Balázs Fehér" userId="ef004968-5f12-4527-a9e4-9732d1ccda44" providerId="ADAL" clId="{E85D8578-3EAF-4ECA-A526-D33CA23D5075}" dt="2023-11-07T09:32:29.407" v="271" actId="207"/>
        <pc:sldMkLst>
          <pc:docMk/>
          <pc:sldMk cId="1847305760" sldId="276"/>
        </pc:sldMkLst>
        <pc:graphicFrameChg chg="modGraphic">
          <ac:chgData name="Balázs Fehér" userId="ef004968-5f12-4527-a9e4-9732d1ccda44" providerId="ADAL" clId="{E85D8578-3EAF-4ECA-A526-D33CA23D5075}" dt="2023-11-07T09:32:29.407" v="271" actId="207"/>
          <ac:graphicFrameMkLst>
            <pc:docMk/>
            <pc:sldMk cId="1847305760" sldId="276"/>
            <ac:graphicFrameMk id="4" creationId="{143A872B-1699-F22A-7E58-C1BC8ED723BE}"/>
          </ac:graphicFrameMkLst>
        </pc:graphicFrameChg>
      </pc:sldChg>
    </pc:docChg>
  </pc:docChgLst>
  <pc:docChgLst>
    <pc:chgData name="Balázs Fehér" userId="ef004968-5f12-4527-a9e4-9732d1ccda44" providerId="ADAL" clId="{9F17524D-0C08-49C5-9690-E5B9C987EC05}"/>
    <pc:docChg chg="undo redo custSel addSld delSld modSld sldOrd">
      <pc:chgData name="Balázs Fehér" userId="ef004968-5f12-4527-a9e4-9732d1ccda44" providerId="ADAL" clId="{9F17524D-0C08-49C5-9690-E5B9C987EC05}" dt="2023-11-08T15:41:37.708" v="1458" actId="6549"/>
      <pc:docMkLst>
        <pc:docMk/>
      </pc:docMkLst>
      <pc:sldChg chg="modSp mod">
        <pc:chgData name="Balázs Fehér" userId="ef004968-5f12-4527-a9e4-9732d1ccda44" providerId="ADAL" clId="{9F17524D-0C08-49C5-9690-E5B9C987EC05}" dt="2023-11-08T14:12:32.935" v="1224" actId="20577"/>
        <pc:sldMkLst>
          <pc:docMk/>
          <pc:sldMk cId="1824830050" sldId="256"/>
        </pc:sldMkLst>
        <pc:spChg chg="mod">
          <ac:chgData name="Balázs Fehér" userId="ef004968-5f12-4527-a9e4-9732d1ccda44" providerId="ADAL" clId="{9F17524D-0C08-49C5-9690-E5B9C987EC05}" dt="2023-11-08T14:12:32.935" v="1224" actId="20577"/>
          <ac:spMkLst>
            <pc:docMk/>
            <pc:sldMk cId="1824830050" sldId="256"/>
            <ac:spMk id="3" creationId="{A0C758EF-3447-B0D5-22DD-8D3DDBBD2163}"/>
          </ac:spMkLst>
        </pc:spChg>
      </pc:sldChg>
      <pc:sldChg chg="del">
        <pc:chgData name="Balázs Fehér" userId="ef004968-5f12-4527-a9e4-9732d1ccda44" providerId="ADAL" clId="{9F17524D-0C08-49C5-9690-E5B9C987EC05}" dt="2023-11-08T10:03:30.548" v="0" actId="2696"/>
        <pc:sldMkLst>
          <pc:docMk/>
          <pc:sldMk cId="2795875116" sldId="261"/>
        </pc:sldMkLst>
      </pc:sldChg>
      <pc:sldChg chg="del">
        <pc:chgData name="Balázs Fehér" userId="ef004968-5f12-4527-a9e4-9732d1ccda44" providerId="ADAL" clId="{9F17524D-0C08-49C5-9690-E5B9C987EC05}" dt="2023-11-08T10:05:40.235" v="2" actId="2696"/>
        <pc:sldMkLst>
          <pc:docMk/>
          <pc:sldMk cId="3301185712" sldId="263"/>
        </pc:sldMkLst>
      </pc:sldChg>
      <pc:sldChg chg="del">
        <pc:chgData name="Balázs Fehér" userId="ef004968-5f12-4527-a9e4-9732d1ccda44" providerId="ADAL" clId="{9F17524D-0C08-49C5-9690-E5B9C987EC05}" dt="2023-11-08T10:05:23.579" v="1" actId="2696"/>
        <pc:sldMkLst>
          <pc:docMk/>
          <pc:sldMk cId="3849356752" sldId="266"/>
        </pc:sldMkLst>
      </pc:sldChg>
      <pc:sldChg chg="modSp mod ord">
        <pc:chgData name="Balázs Fehér" userId="ef004968-5f12-4527-a9e4-9732d1ccda44" providerId="ADAL" clId="{9F17524D-0C08-49C5-9690-E5B9C987EC05}" dt="2023-11-08T10:39:33.515" v="115"/>
        <pc:sldMkLst>
          <pc:docMk/>
          <pc:sldMk cId="1979057173" sldId="267"/>
        </pc:sldMkLst>
        <pc:spChg chg="mod">
          <ac:chgData name="Balázs Fehér" userId="ef004968-5f12-4527-a9e4-9732d1ccda44" providerId="ADAL" clId="{9F17524D-0C08-49C5-9690-E5B9C987EC05}" dt="2023-11-08T10:06:29.311" v="31" actId="6549"/>
          <ac:spMkLst>
            <pc:docMk/>
            <pc:sldMk cId="1979057173" sldId="267"/>
            <ac:spMk id="3" creationId="{7928E1D5-151F-B92D-07B8-9A9BF6CF4D02}"/>
          </ac:spMkLst>
        </pc:spChg>
      </pc:sldChg>
      <pc:sldChg chg="modSp mod">
        <pc:chgData name="Balázs Fehér" userId="ef004968-5f12-4527-a9e4-9732d1ccda44" providerId="ADAL" clId="{9F17524D-0C08-49C5-9690-E5B9C987EC05}" dt="2023-11-08T13:46:28.519" v="1089"/>
        <pc:sldMkLst>
          <pc:docMk/>
          <pc:sldMk cId="1984159363" sldId="268"/>
        </pc:sldMkLst>
        <pc:spChg chg="mod">
          <ac:chgData name="Balázs Fehér" userId="ef004968-5f12-4527-a9e4-9732d1ccda44" providerId="ADAL" clId="{9F17524D-0C08-49C5-9690-E5B9C987EC05}" dt="2023-11-08T13:46:28.519" v="1089"/>
          <ac:spMkLst>
            <pc:docMk/>
            <pc:sldMk cId="1984159363" sldId="268"/>
            <ac:spMk id="2" creationId="{AA4DE4C5-1C50-C20D-04A4-3222338CC0F0}"/>
          </ac:spMkLst>
        </pc:spChg>
      </pc:sldChg>
      <pc:sldChg chg="del">
        <pc:chgData name="Balázs Fehér" userId="ef004968-5f12-4527-a9e4-9732d1ccda44" providerId="ADAL" clId="{9F17524D-0C08-49C5-9690-E5B9C987EC05}" dt="2023-11-08T13:26:54.220" v="963" actId="2696"/>
        <pc:sldMkLst>
          <pc:docMk/>
          <pc:sldMk cId="997131065" sldId="269"/>
        </pc:sldMkLst>
      </pc:sldChg>
      <pc:sldChg chg="del">
        <pc:chgData name="Balázs Fehér" userId="ef004968-5f12-4527-a9e4-9732d1ccda44" providerId="ADAL" clId="{9F17524D-0C08-49C5-9690-E5B9C987EC05}" dt="2023-11-08T13:27:05.950" v="964" actId="2696"/>
        <pc:sldMkLst>
          <pc:docMk/>
          <pc:sldMk cId="1749117130" sldId="270"/>
        </pc:sldMkLst>
      </pc:sldChg>
      <pc:sldChg chg="addSp delSp modSp mod ord modAnim">
        <pc:chgData name="Balázs Fehér" userId="ef004968-5f12-4527-a9e4-9732d1ccda44" providerId="ADAL" clId="{9F17524D-0C08-49C5-9690-E5B9C987EC05}" dt="2023-11-08T10:38:24.313" v="113" actId="1076"/>
        <pc:sldMkLst>
          <pc:docMk/>
          <pc:sldMk cId="2843640947" sldId="271"/>
        </pc:sldMkLst>
        <pc:spChg chg="mod">
          <ac:chgData name="Balázs Fehér" userId="ef004968-5f12-4527-a9e4-9732d1ccda44" providerId="ADAL" clId="{9F17524D-0C08-49C5-9690-E5B9C987EC05}" dt="2023-11-08T10:34:04.799" v="100" actId="6549"/>
          <ac:spMkLst>
            <pc:docMk/>
            <pc:sldMk cId="2843640947" sldId="271"/>
            <ac:spMk id="6" creationId="{7383104C-A0DE-5018-B248-10C96D14DA47}"/>
          </ac:spMkLst>
        </pc:spChg>
        <pc:spChg chg="mod">
          <ac:chgData name="Balázs Fehér" userId="ef004968-5f12-4527-a9e4-9732d1ccda44" providerId="ADAL" clId="{9F17524D-0C08-49C5-9690-E5B9C987EC05}" dt="2023-11-08T10:32:59.637" v="37"/>
          <ac:spMkLst>
            <pc:docMk/>
            <pc:sldMk cId="2843640947" sldId="271"/>
            <ac:spMk id="7" creationId="{74917545-ECCD-E38A-FF40-AC1C11F885A6}"/>
          </ac:spMkLst>
        </pc:spChg>
        <pc:spChg chg="mod">
          <ac:chgData name="Balázs Fehér" userId="ef004968-5f12-4527-a9e4-9732d1ccda44" providerId="ADAL" clId="{9F17524D-0C08-49C5-9690-E5B9C987EC05}" dt="2023-11-08T10:33:10.463" v="39" actId="1076"/>
          <ac:spMkLst>
            <pc:docMk/>
            <pc:sldMk cId="2843640947" sldId="271"/>
            <ac:spMk id="10" creationId="{FE22A38C-1500-CD4E-526A-675293412ED6}"/>
          </ac:spMkLst>
        </pc:spChg>
        <pc:picChg chg="add mod">
          <ac:chgData name="Balázs Fehér" userId="ef004968-5f12-4527-a9e4-9732d1ccda44" providerId="ADAL" clId="{9F17524D-0C08-49C5-9690-E5B9C987EC05}" dt="2023-11-08T10:38:13.801" v="111" actId="1076"/>
          <ac:picMkLst>
            <pc:docMk/>
            <pc:sldMk cId="2843640947" sldId="271"/>
            <ac:picMk id="3" creationId="{6CE50C75-D2A3-4EB0-0B44-52B52E1486CA}"/>
          </ac:picMkLst>
        </pc:picChg>
        <pc:picChg chg="add mod">
          <ac:chgData name="Balázs Fehér" userId="ef004968-5f12-4527-a9e4-9732d1ccda44" providerId="ADAL" clId="{9F17524D-0C08-49C5-9690-E5B9C987EC05}" dt="2023-11-08T10:38:24.313" v="113" actId="1076"/>
          <ac:picMkLst>
            <pc:docMk/>
            <pc:sldMk cId="2843640947" sldId="271"/>
            <ac:picMk id="5" creationId="{7CE943DE-E255-FAE0-1654-FB9CF1616ADD}"/>
          </ac:picMkLst>
        </pc:picChg>
        <pc:picChg chg="del">
          <ac:chgData name="Balázs Fehér" userId="ef004968-5f12-4527-a9e4-9732d1ccda44" providerId="ADAL" clId="{9F17524D-0C08-49C5-9690-E5B9C987EC05}" dt="2023-11-08T10:27:06.392" v="36" actId="478"/>
          <ac:picMkLst>
            <pc:docMk/>
            <pc:sldMk cId="2843640947" sldId="271"/>
            <ac:picMk id="8" creationId="{EB78B2D2-1A69-62E9-D575-EF7062372CE3}"/>
          </ac:picMkLst>
        </pc:picChg>
      </pc:sldChg>
      <pc:sldChg chg="del">
        <pc:chgData name="Balázs Fehér" userId="ef004968-5f12-4527-a9e4-9732d1ccda44" providerId="ADAL" clId="{9F17524D-0C08-49C5-9690-E5B9C987EC05}" dt="2023-11-08T10:07:08.628" v="32" actId="2696"/>
        <pc:sldMkLst>
          <pc:docMk/>
          <pc:sldMk cId="2110644703" sldId="273"/>
        </pc:sldMkLst>
      </pc:sldChg>
      <pc:sldChg chg="del">
        <pc:chgData name="Balázs Fehér" userId="ef004968-5f12-4527-a9e4-9732d1ccda44" providerId="ADAL" clId="{9F17524D-0C08-49C5-9690-E5B9C987EC05}" dt="2023-11-08T10:07:26.538" v="33" actId="2696"/>
        <pc:sldMkLst>
          <pc:docMk/>
          <pc:sldMk cId="3658772971" sldId="275"/>
        </pc:sldMkLst>
      </pc:sldChg>
      <pc:sldChg chg="modSp mod ord">
        <pc:chgData name="Balázs Fehér" userId="ef004968-5f12-4527-a9e4-9732d1ccda44" providerId="ADAL" clId="{9F17524D-0C08-49C5-9690-E5B9C987EC05}" dt="2023-11-08T13:47:04.697" v="1092"/>
        <pc:sldMkLst>
          <pc:docMk/>
          <pc:sldMk cId="2672229396" sldId="278"/>
        </pc:sldMkLst>
        <pc:spChg chg="mod">
          <ac:chgData name="Balázs Fehér" userId="ef004968-5f12-4527-a9e4-9732d1ccda44" providerId="ADAL" clId="{9F17524D-0C08-49C5-9690-E5B9C987EC05}" dt="2023-11-08T13:47:04.697" v="1092"/>
          <ac:spMkLst>
            <pc:docMk/>
            <pc:sldMk cId="2672229396" sldId="278"/>
            <ac:spMk id="10" creationId="{C9DB6FDB-108C-7F6B-5717-E9097991B68D}"/>
          </ac:spMkLst>
        </pc:spChg>
      </pc:sldChg>
      <pc:sldChg chg="del">
        <pc:chgData name="Balázs Fehér" userId="ef004968-5f12-4527-a9e4-9732d1ccda44" providerId="ADAL" clId="{9F17524D-0C08-49C5-9690-E5B9C987EC05}" dt="2023-11-08T14:54:07.990" v="1312" actId="2696"/>
        <pc:sldMkLst>
          <pc:docMk/>
          <pc:sldMk cId="2303734124" sldId="280"/>
        </pc:sldMkLst>
      </pc:sldChg>
      <pc:sldChg chg="modSp mod">
        <pc:chgData name="Balázs Fehér" userId="ef004968-5f12-4527-a9e4-9732d1ccda44" providerId="ADAL" clId="{9F17524D-0C08-49C5-9690-E5B9C987EC05}" dt="2023-11-08T14:13:12.746" v="1237" actId="20577"/>
        <pc:sldMkLst>
          <pc:docMk/>
          <pc:sldMk cId="1143397676" sldId="310"/>
        </pc:sldMkLst>
        <pc:spChg chg="mod">
          <ac:chgData name="Balázs Fehér" userId="ef004968-5f12-4527-a9e4-9732d1ccda44" providerId="ADAL" clId="{9F17524D-0C08-49C5-9690-E5B9C987EC05}" dt="2023-11-08T14:13:12.746" v="1237" actId="20577"/>
          <ac:spMkLst>
            <pc:docMk/>
            <pc:sldMk cId="1143397676" sldId="310"/>
            <ac:spMk id="11" creationId="{00000000-0000-0000-0000-000000000000}"/>
          </ac:spMkLst>
        </pc:spChg>
      </pc:sldChg>
      <pc:sldChg chg="addSp delSp modSp new del mod">
        <pc:chgData name="Balázs Fehér" userId="ef004968-5f12-4527-a9e4-9732d1ccda44" providerId="ADAL" clId="{9F17524D-0C08-49C5-9690-E5B9C987EC05}" dt="2023-11-08T11:58:54.424" v="281" actId="2696"/>
        <pc:sldMkLst>
          <pc:docMk/>
          <pc:sldMk cId="1294484212" sldId="311"/>
        </pc:sldMkLst>
        <pc:spChg chg="add del">
          <ac:chgData name="Balázs Fehér" userId="ef004968-5f12-4527-a9e4-9732d1ccda44" providerId="ADAL" clId="{9F17524D-0C08-49C5-9690-E5B9C987EC05}" dt="2023-11-08T10:55:09.331" v="170"/>
          <ac:spMkLst>
            <pc:docMk/>
            <pc:sldMk cId="1294484212" sldId="311"/>
            <ac:spMk id="3" creationId="{D7356F78-F447-8B7B-26F8-6CC30E7EB5FC}"/>
          </ac:spMkLst>
        </pc:spChg>
        <pc:graphicFrameChg chg="add del mod modGraphic">
          <ac:chgData name="Balázs Fehér" userId="ef004968-5f12-4527-a9e4-9732d1ccda44" providerId="ADAL" clId="{9F17524D-0C08-49C5-9690-E5B9C987EC05}" dt="2023-11-08T10:55:09.331" v="170"/>
          <ac:graphicFrameMkLst>
            <pc:docMk/>
            <pc:sldMk cId="1294484212" sldId="311"/>
            <ac:graphicFrameMk id="4" creationId="{03DC8BDC-5ED2-E0AF-48CF-BA1E66F89FF3}"/>
          </ac:graphicFrameMkLst>
        </pc:graphicFrameChg>
      </pc:sldChg>
      <pc:sldChg chg="addSp delSp modSp new del mod">
        <pc:chgData name="Balázs Fehér" userId="ef004968-5f12-4527-a9e4-9732d1ccda44" providerId="ADAL" clId="{9F17524D-0C08-49C5-9690-E5B9C987EC05}" dt="2023-11-08T10:55:13.286" v="171" actId="47"/>
        <pc:sldMkLst>
          <pc:docMk/>
          <pc:sldMk cId="350305026" sldId="312"/>
        </pc:sldMkLst>
        <pc:graphicFrameChg chg="add del mod modGraphic">
          <ac:chgData name="Balázs Fehér" userId="ef004968-5f12-4527-a9e4-9732d1ccda44" providerId="ADAL" clId="{9F17524D-0C08-49C5-9690-E5B9C987EC05}" dt="2023-11-08T10:40:22.611" v="123"/>
          <ac:graphicFrameMkLst>
            <pc:docMk/>
            <pc:sldMk cId="350305026" sldId="312"/>
            <ac:graphicFrameMk id="2" creationId="{250933E8-4DCF-BA27-D06B-7FCE0966665E}"/>
          </ac:graphicFrameMkLst>
        </pc:graphicFrameChg>
        <pc:graphicFrameChg chg="add del mod modGraphic">
          <ac:chgData name="Balázs Fehér" userId="ef004968-5f12-4527-a9e4-9732d1ccda44" providerId="ADAL" clId="{9F17524D-0C08-49C5-9690-E5B9C987EC05}" dt="2023-11-08T10:41:14.600" v="131"/>
          <ac:graphicFrameMkLst>
            <pc:docMk/>
            <pc:sldMk cId="350305026" sldId="312"/>
            <ac:graphicFrameMk id="4" creationId="{98C8E97B-0053-A6E2-4254-4F18E945E104}"/>
          </ac:graphicFrameMkLst>
        </pc:graphicFrameChg>
        <pc:picChg chg="add del">
          <ac:chgData name="Balázs Fehér" userId="ef004968-5f12-4527-a9e4-9732d1ccda44" providerId="ADAL" clId="{9F17524D-0C08-49C5-9690-E5B9C987EC05}" dt="2023-11-08T10:40:51.265" v="125" actId="478"/>
          <ac:picMkLst>
            <pc:docMk/>
            <pc:sldMk cId="350305026" sldId="312"/>
            <ac:picMk id="3" creationId="{1E03B385-9ECA-5F11-2F87-AA8685B5DA8B}"/>
          </ac:picMkLst>
        </pc:picChg>
        <pc:picChg chg="add del">
          <ac:chgData name="Balázs Fehér" userId="ef004968-5f12-4527-a9e4-9732d1ccda44" providerId="ADAL" clId="{9F17524D-0C08-49C5-9690-E5B9C987EC05}" dt="2023-11-08T10:41:42.676" v="133"/>
          <ac:picMkLst>
            <pc:docMk/>
            <pc:sldMk cId="350305026" sldId="312"/>
            <ac:picMk id="5" creationId="{24D0D2BD-11D4-D959-8A9F-8DF462832E22}"/>
          </ac:picMkLst>
        </pc:picChg>
        <pc:picChg chg="add del mod">
          <ac:chgData name="Balázs Fehér" userId="ef004968-5f12-4527-a9e4-9732d1ccda44" providerId="ADAL" clId="{9F17524D-0C08-49C5-9690-E5B9C987EC05}" dt="2023-11-08T10:42:42.434" v="135"/>
          <ac:picMkLst>
            <pc:docMk/>
            <pc:sldMk cId="350305026" sldId="312"/>
            <ac:picMk id="7" creationId="{E4199C22-DE6B-4B78-A287-EB29965070EA}"/>
          </ac:picMkLst>
        </pc:picChg>
        <pc:picChg chg="add del mod">
          <ac:chgData name="Balázs Fehér" userId="ef004968-5f12-4527-a9e4-9732d1ccda44" providerId="ADAL" clId="{9F17524D-0C08-49C5-9690-E5B9C987EC05}" dt="2023-11-08T10:42:52.126" v="137" actId="478"/>
          <ac:picMkLst>
            <pc:docMk/>
            <pc:sldMk cId="350305026" sldId="312"/>
            <ac:picMk id="9" creationId="{BB04CABF-05D5-A84D-5FE8-49D4E3D5ECE7}"/>
          </ac:picMkLst>
        </pc:picChg>
        <pc:picChg chg="add mod">
          <ac:chgData name="Balázs Fehér" userId="ef004968-5f12-4527-a9e4-9732d1ccda44" providerId="ADAL" clId="{9F17524D-0C08-49C5-9690-E5B9C987EC05}" dt="2023-11-08T10:43:03.238" v="138"/>
          <ac:picMkLst>
            <pc:docMk/>
            <pc:sldMk cId="350305026" sldId="312"/>
            <ac:picMk id="11" creationId="{E5000CC2-35EF-D855-A8D8-24301B5A4E52}"/>
          </ac:picMkLst>
        </pc:picChg>
      </pc:sldChg>
      <pc:sldChg chg="addSp modSp new mod">
        <pc:chgData name="Balázs Fehér" userId="ef004968-5f12-4527-a9e4-9732d1ccda44" providerId="ADAL" clId="{9F17524D-0C08-49C5-9690-E5B9C987EC05}" dt="2023-11-08T14:58:30.312" v="1325" actId="113"/>
        <pc:sldMkLst>
          <pc:docMk/>
          <pc:sldMk cId="1045392937" sldId="312"/>
        </pc:sldMkLst>
        <pc:graphicFrameChg chg="add mod modGraphic">
          <ac:chgData name="Balázs Fehér" userId="ef004968-5f12-4527-a9e4-9732d1ccda44" providerId="ADAL" clId="{9F17524D-0C08-49C5-9690-E5B9C987EC05}" dt="2023-11-08T14:58:30.312" v="1325" actId="113"/>
          <ac:graphicFrameMkLst>
            <pc:docMk/>
            <pc:sldMk cId="1045392937" sldId="312"/>
            <ac:graphicFrameMk id="2" creationId="{781E307F-4F64-AB6F-9422-1D3B962574D9}"/>
          </ac:graphicFrameMkLst>
        </pc:graphicFrameChg>
      </pc:sldChg>
      <pc:sldChg chg="addSp delSp modSp new mod ord">
        <pc:chgData name="Balázs Fehér" userId="ef004968-5f12-4527-a9e4-9732d1ccda44" providerId="ADAL" clId="{9F17524D-0C08-49C5-9690-E5B9C987EC05}" dt="2023-11-08T15:06:55.330" v="1337"/>
        <pc:sldMkLst>
          <pc:docMk/>
          <pc:sldMk cId="3279730872" sldId="313"/>
        </pc:sldMkLst>
        <pc:graphicFrameChg chg="add del mod">
          <ac:chgData name="Balázs Fehér" userId="ef004968-5f12-4527-a9e4-9732d1ccda44" providerId="ADAL" clId="{9F17524D-0C08-49C5-9690-E5B9C987EC05}" dt="2023-11-08T11:54:57.559" v="197"/>
          <ac:graphicFrameMkLst>
            <pc:docMk/>
            <pc:sldMk cId="3279730872" sldId="313"/>
            <ac:graphicFrameMk id="2" creationId="{D8738BE5-F9E9-228B-D0DD-378220D73B18}"/>
          </ac:graphicFrameMkLst>
        </pc:graphicFrameChg>
        <pc:graphicFrameChg chg="add mod modGraphic">
          <ac:chgData name="Balázs Fehér" userId="ef004968-5f12-4527-a9e4-9732d1ccda44" providerId="ADAL" clId="{9F17524D-0C08-49C5-9690-E5B9C987EC05}" dt="2023-11-08T14:59:25.662" v="1327" actId="113"/>
          <ac:graphicFrameMkLst>
            <pc:docMk/>
            <pc:sldMk cId="3279730872" sldId="313"/>
            <ac:graphicFrameMk id="3" creationId="{4A790BF4-55F7-E877-3CD7-EF8D074B6F51}"/>
          </ac:graphicFrameMkLst>
        </pc:graphicFrameChg>
      </pc:sldChg>
      <pc:sldChg chg="addSp delSp modSp new mod ord">
        <pc:chgData name="Balázs Fehér" userId="ef004968-5f12-4527-a9e4-9732d1ccda44" providerId="ADAL" clId="{9F17524D-0C08-49C5-9690-E5B9C987EC05}" dt="2023-11-08T15:06:45.325" v="1335"/>
        <pc:sldMkLst>
          <pc:docMk/>
          <pc:sldMk cId="2474619484" sldId="314"/>
        </pc:sldMkLst>
        <pc:graphicFrameChg chg="add del mod">
          <ac:chgData name="Balázs Fehér" userId="ef004968-5f12-4527-a9e4-9732d1ccda44" providerId="ADAL" clId="{9F17524D-0C08-49C5-9690-E5B9C987EC05}" dt="2023-11-08T11:55:55.032" v="223"/>
          <ac:graphicFrameMkLst>
            <pc:docMk/>
            <pc:sldMk cId="2474619484" sldId="314"/>
            <ac:graphicFrameMk id="2" creationId="{6248233C-3E06-09D3-5F48-7B417CD54C0E}"/>
          </ac:graphicFrameMkLst>
        </pc:graphicFrameChg>
        <pc:graphicFrameChg chg="add mod modGraphic">
          <ac:chgData name="Balázs Fehér" userId="ef004968-5f12-4527-a9e4-9732d1ccda44" providerId="ADAL" clId="{9F17524D-0C08-49C5-9690-E5B9C987EC05}" dt="2023-11-08T15:05:55.854" v="1331" actId="403"/>
          <ac:graphicFrameMkLst>
            <pc:docMk/>
            <pc:sldMk cId="2474619484" sldId="314"/>
            <ac:graphicFrameMk id="3" creationId="{D1ACB70E-AE8E-E06A-3615-AEE26DC5BD5A}"/>
          </ac:graphicFrameMkLst>
        </pc:graphicFrameChg>
      </pc:sldChg>
      <pc:sldChg chg="addSp modSp new mod ord">
        <pc:chgData name="Balázs Fehér" userId="ef004968-5f12-4527-a9e4-9732d1ccda44" providerId="ADAL" clId="{9F17524D-0C08-49C5-9690-E5B9C987EC05}" dt="2023-11-08T15:22:39.489" v="1345" actId="113"/>
        <pc:sldMkLst>
          <pc:docMk/>
          <pc:sldMk cId="2861101905" sldId="315"/>
        </pc:sldMkLst>
        <pc:graphicFrameChg chg="add mod modGraphic">
          <ac:chgData name="Balázs Fehér" userId="ef004968-5f12-4527-a9e4-9732d1ccda44" providerId="ADAL" clId="{9F17524D-0C08-49C5-9690-E5B9C987EC05}" dt="2023-11-08T15:22:39.489" v="1345" actId="113"/>
          <ac:graphicFrameMkLst>
            <pc:docMk/>
            <pc:sldMk cId="2861101905" sldId="315"/>
            <ac:graphicFrameMk id="2" creationId="{7C9B6B5F-9073-48E4-D32B-35AF6ADCF0B1}"/>
          </ac:graphicFrameMkLst>
        </pc:graphicFrameChg>
      </pc:sldChg>
      <pc:sldChg chg="addSp modSp new mod">
        <pc:chgData name="Balázs Fehér" userId="ef004968-5f12-4527-a9e4-9732d1ccda44" providerId="ADAL" clId="{9F17524D-0C08-49C5-9690-E5B9C987EC05}" dt="2023-11-08T15:21:00.329" v="1339" actId="113"/>
        <pc:sldMkLst>
          <pc:docMk/>
          <pc:sldMk cId="498376662" sldId="316"/>
        </pc:sldMkLst>
        <pc:graphicFrameChg chg="add mod modGraphic">
          <ac:chgData name="Balázs Fehér" userId="ef004968-5f12-4527-a9e4-9732d1ccda44" providerId="ADAL" clId="{9F17524D-0C08-49C5-9690-E5B9C987EC05}" dt="2023-11-08T15:21:00.329" v="1339" actId="113"/>
          <ac:graphicFrameMkLst>
            <pc:docMk/>
            <pc:sldMk cId="498376662" sldId="316"/>
            <ac:graphicFrameMk id="2" creationId="{52C1E150-E47C-B32A-483C-D99EC4C52453}"/>
          </ac:graphicFrameMkLst>
        </pc:graphicFrameChg>
      </pc:sldChg>
      <pc:sldChg chg="addSp delSp modSp add mod ord delAnim">
        <pc:chgData name="Balázs Fehér" userId="ef004968-5f12-4527-a9e4-9732d1ccda44" providerId="ADAL" clId="{9F17524D-0C08-49C5-9690-E5B9C987EC05}" dt="2023-11-08T12:03:24.747" v="307" actId="1076"/>
        <pc:sldMkLst>
          <pc:docMk/>
          <pc:sldMk cId="2148954776" sldId="317"/>
        </pc:sldMkLst>
        <pc:spChg chg="mod">
          <ac:chgData name="Balázs Fehér" userId="ef004968-5f12-4527-a9e4-9732d1ccda44" providerId="ADAL" clId="{9F17524D-0C08-49C5-9690-E5B9C987EC05}" dt="2023-11-08T12:00:16.821" v="289"/>
          <ac:spMkLst>
            <pc:docMk/>
            <pc:sldMk cId="2148954776" sldId="317"/>
            <ac:spMk id="6" creationId="{7383104C-A0DE-5018-B248-10C96D14DA47}"/>
          </ac:spMkLst>
        </pc:spChg>
        <pc:spChg chg="mod">
          <ac:chgData name="Balázs Fehér" userId="ef004968-5f12-4527-a9e4-9732d1ccda44" providerId="ADAL" clId="{9F17524D-0C08-49C5-9690-E5B9C987EC05}" dt="2023-11-08T11:59:46.890" v="287"/>
          <ac:spMkLst>
            <pc:docMk/>
            <pc:sldMk cId="2148954776" sldId="317"/>
            <ac:spMk id="7" creationId="{74917545-ECCD-E38A-FF40-AC1C11F885A6}"/>
          </ac:spMkLst>
        </pc:spChg>
        <pc:spChg chg="mod">
          <ac:chgData name="Balázs Fehér" userId="ef004968-5f12-4527-a9e4-9732d1ccda44" providerId="ADAL" clId="{9F17524D-0C08-49C5-9690-E5B9C987EC05}" dt="2023-11-08T12:01:27.856" v="294" actId="14100"/>
          <ac:spMkLst>
            <pc:docMk/>
            <pc:sldMk cId="2148954776" sldId="317"/>
            <ac:spMk id="10" creationId="{FE22A38C-1500-CD4E-526A-675293412ED6}"/>
          </ac:spMkLst>
        </pc:spChg>
        <pc:picChg chg="del">
          <ac:chgData name="Balázs Fehér" userId="ef004968-5f12-4527-a9e4-9732d1ccda44" providerId="ADAL" clId="{9F17524D-0C08-49C5-9690-E5B9C987EC05}" dt="2023-11-08T12:01:35.884" v="296" actId="478"/>
          <ac:picMkLst>
            <pc:docMk/>
            <pc:sldMk cId="2148954776" sldId="317"/>
            <ac:picMk id="3" creationId="{6CE50C75-D2A3-4EB0-0B44-52B52E1486CA}"/>
          </ac:picMkLst>
        </pc:picChg>
        <pc:picChg chg="add mod">
          <ac:chgData name="Balázs Fehér" userId="ef004968-5f12-4527-a9e4-9732d1ccda44" providerId="ADAL" clId="{9F17524D-0C08-49C5-9690-E5B9C987EC05}" dt="2023-11-08T12:03:24.747" v="307" actId="1076"/>
          <ac:picMkLst>
            <pc:docMk/>
            <pc:sldMk cId="2148954776" sldId="317"/>
            <ac:picMk id="4" creationId="{28CE6351-4C56-84CC-71C7-7BFF53B37138}"/>
          </ac:picMkLst>
        </pc:picChg>
        <pc:picChg chg="del">
          <ac:chgData name="Balázs Fehér" userId="ef004968-5f12-4527-a9e4-9732d1ccda44" providerId="ADAL" clId="{9F17524D-0C08-49C5-9690-E5B9C987EC05}" dt="2023-11-08T12:01:30.643" v="295" actId="478"/>
          <ac:picMkLst>
            <pc:docMk/>
            <pc:sldMk cId="2148954776" sldId="317"/>
            <ac:picMk id="5" creationId="{7CE943DE-E255-FAE0-1654-FB9CF1616ADD}"/>
          </ac:picMkLst>
        </pc:picChg>
      </pc:sldChg>
      <pc:sldChg chg="addSp modSp new mod ord">
        <pc:chgData name="Balázs Fehér" userId="ef004968-5f12-4527-a9e4-9732d1ccda44" providerId="ADAL" clId="{9F17524D-0C08-49C5-9690-E5B9C987EC05}" dt="2023-11-08T15:41:37.708" v="1458" actId="6549"/>
        <pc:sldMkLst>
          <pc:docMk/>
          <pc:sldMk cId="2153734467" sldId="318"/>
        </pc:sldMkLst>
        <pc:graphicFrameChg chg="add mod modGraphic">
          <ac:chgData name="Balázs Fehér" userId="ef004968-5f12-4527-a9e4-9732d1ccda44" providerId="ADAL" clId="{9F17524D-0C08-49C5-9690-E5B9C987EC05}" dt="2023-11-08T15:41:37.708" v="1458" actId="6549"/>
          <ac:graphicFrameMkLst>
            <pc:docMk/>
            <pc:sldMk cId="2153734467" sldId="318"/>
            <ac:graphicFrameMk id="2" creationId="{F0A125F4-5348-3905-5F6D-0E3CC3D9DA66}"/>
          </ac:graphicFrameMkLst>
        </pc:graphicFrameChg>
      </pc:sldChg>
      <pc:sldChg chg="addSp modSp new mod">
        <pc:chgData name="Balázs Fehér" userId="ef004968-5f12-4527-a9e4-9732d1ccda44" providerId="ADAL" clId="{9F17524D-0C08-49C5-9690-E5B9C987EC05}" dt="2023-11-08T14:24:43.154" v="1274" actId="403"/>
        <pc:sldMkLst>
          <pc:docMk/>
          <pc:sldMk cId="3733302582" sldId="319"/>
        </pc:sldMkLst>
        <pc:graphicFrameChg chg="add mod modGraphic">
          <ac:chgData name="Balázs Fehér" userId="ef004968-5f12-4527-a9e4-9732d1ccda44" providerId="ADAL" clId="{9F17524D-0C08-49C5-9690-E5B9C987EC05}" dt="2023-11-08T14:24:43.154" v="1274" actId="403"/>
          <ac:graphicFrameMkLst>
            <pc:docMk/>
            <pc:sldMk cId="3733302582" sldId="319"/>
            <ac:graphicFrameMk id="2" creationId="{17BBACA4-5B9C-241F-4057-823C34B60699}"/>
          </ac:graphicFrameMkLst>
        </pc:graphicFrameChg>
      </pc:sldChg>
      <pc:sldChg chg="addSp modSp new mod ord">
        <pc:chgData name="Balázs Fehér" userId="ef004968-5f12-4527-a9e4-9732d1ccda44" providerId="ADAL" clId="{9F17524D-0C08-49C5-9690-E5B9C987EC05}" dt="2023-11-08T12:06:03.244" v="325"/>
        <pc:sldMkLst>
          <pc:docMk/>
          <pc:sldMk cId="2497528517" sldId="320"/>
        </pc:sldMkLst>
        <pc:graphicFrameChg chg="add mod modGraphic">
          <ac:chgData name="Balázs Fehér" userId="ef004968-5f12-4527-a9e4-9732d1ccda44" providerId="ADAL" clId="{9F17524D-0C08-49C5-9690-E5B9C987EC05}" dt="2023-11-08T12:05:20.330" v="321" actId="404"/>
          <ac:graphicFrameMkLst>
            <pc:docMk/>
            <pc:sldMk cId="2497528517" sldId="320"/>
            <ac:graphicFrameMk id="2" creationId="{5B23D8F1-5C66-33B3-CF78-197D2DE3A87A}"/>
          </ac:graphicFrameMkLst>
        </pc:graphicFrameChg>
      </pc:sldChg>
      <pc:sldChg chg="addSp delSp modSp add mod ord">
        <pc:chgData name="Balázs Fehér" userId="ef004968-5f12-4527-a9e4-9732d1ccda44" providerId="ADAL" clId="{9F17524D-0C08-49C5-9690-E5B9C987EC05}" dt="2023-11-08T12:51:35.683" v="552"/>
        <pc:sldMkLst>
          <pc:docMk/>
          <pc:sldMk cId="2335065890" sldId="321"/>
        </pc:sldMkLst>
        <pc:spChg chg="mod">
          <ac:chgData name="Balázs Fehér" userId="ef004968-5f12-4527-a9e4-9732d1ccda44" providerId="ADAL" clId="{9F17524D-0C08-49C5-9690-E5B9C987EC05}" dt="2023-11-08T12:31:39.340" v="422"/>
          <ac:spMkLst>
            <pc:docMk/>
            <pc:sldMk cId="2335065890" sldId="321"/>
            <ac:spMk id="6" creationId="{7383104C-A0DE-5018-B248-10C96D14DA47}"/>
          </ac:spMkLst>
        </pc:spChg>
        <pc:spChg chg="mod">
          <ac:chgData name="Balázs Fehér" userId="ef004968-5f12-4527-a9e4-9732d1ccda44" providerId="ADAL" clId="{9F17524D-0C08-49C5-9690-E5B9C987EC05}" dt="2023-11-08T12:51:35.683" v="552"/>
          <ac:spMkLst>
            <pc:docMk/>
            <pc:sldMk cId="2335065890" sldId="321"/>
            <ac:spMk id="7" creationId="{74917545-ECCD-E38A-FF40-AC1C11F885A6}"/>
          </ac:spMkLst>
        </pc:spChg>
        <pc:spChg chg="mod">
          <ac:chgData name="Balázs Fehér" userId="ef004968-5f12-4527-a9e4-9732d1ccda44" providerId="ADAL" clId="{9F17524D-0C08-49C5-9690-E5B9C987EC05}" dt="2023-11-08T12:32:03.751" v="470"/>
          <ac:spMkLst>
            <pc:docMk/>
            <pc:sldMk cId="2335065890" sldId="321"/>
            <ac:spMk id="10" creationId="{FE22A38C-1500-CD4E-526A-675293412ED6}"/>
          </ac:spMkLst>
        </pc:spChg>
        <pc:picChg chg="add mod">
          <ac:chgData name="Balázs Fehér" userId="ef004968-5f12-4527-a9e4-9732d1ccda44" providerId="ADAL" clId="{9F17524D-0C08-49C5-9690-E5B9C987EC05}" dt="2023-11-08T12:14:03.561" v="340" actId="14100"/>
          <ac:picMkLst>
            <pc:docMk/>
            <pc:sldMk cId="2335065890" sldId="321"/>
            <ac:picMk id="3" creationId="{26428E43-9447-7C1B-C978-C8317AFBE988}"/>
          </ac:picMkLst>
        </pc:picChg>
        <pc:picChg chg="del">
          <ac:chgData name="Balázs Fehér" userId="ef004968-5f12-4527-a9e4-9732d1ccda44" providerId="ADAL" clId="{9F17524D-0C08-49C5-9690-E5B9C987EC05}" dt="2023-11-08T12:13:36.237" v="337" actId="478"/>
          <ac:picMkLst>
            <pc:docMk/>
            <pc:sldMk cId="2335065890" sldId="321"/>
            <ac:picMk id="4" creationId="{28CE6351-4C56-84CC-71C7-7BFF53B37138}"/>
          </ac:picMkLst>
        </pc:picChg>
      </pc:sldChg>
      <pc:sldChg chg="addSp delSp modSp new mod">
        <pc:chgData name="Balázs Fehér" userId="ef004968-5f12-4527-a9e4-9732d1ccda44" providerId="ADAL" clId="{9F17524D-0C08-49C5-9690-E5B9C987EC05}" dt="2023-11-08T15:23:46.276" v="1349" actId="113"/>
        <pc:sldMkLst>
          <pc:docMk/>
          <pc:sldMk cId="2238282466" sldId="322"/>
        </pc:sldMkLst>
        <pc:graphicFrameChg chg="add del mod">
          <ac:chgData name="Balázs Fehér" userId="ef004968-5f12-4527-a9e4-9732d1ccda44" providerId="ADAL" clId="{9F17524D-0C08-49C5-9690-E5B9C987EC05}" dt="2023-11-08T12:15:04.887" v="344"/>
          <ac:graphicFrameMkLst>
            <pc:docMk/>
            <pc:sldMk cId="2238282466" sldId="322"/>
            <ac:graphicFrameMk id="2" creationId="{AECC7D9B-21B5-5E03-E5BC-36DB47FA4CF1}"/>
          </ac:graphicFrameMkLst>
        </pc:graphicFrameChg>
        <pc:graphicFrameChg chg="add mod modGraphic">
          <ac:chgData name="Balázs Fehér" userId="ef004968-5f12-4527-a9e4-9732d1ccda44" providerId="ADAL" clId="{9F17524D-0C08-49C5-9690-E5B9C987EC05}" dt="2023-11-08T15:23:46.276" v="1349" actId="113"/>
          <ac:graphicFrameMkLst>
            <pc:docMk/>
            <pc:sldMk cId="2238282466" sldId="322"/>
            <ac:graphicFrameMk id="3" creationId="{C9D2F8EC-DDEF-3968-C11A-6BC01CDD732E}"/>
          </ac:graphicFrameMkLst>
        </pc:graphicFrameChg>
      </pc:sldChg>
      <pc:sldChg chg="addSp modSp new mod">
        <pc:chgData name="Balázs Fehér" userId="ef004968-5f12-4527-a9e4-9732d1ccda44" providerId="ADAL" clId="{9F17524D-0C08-49C5-9690-E5B9C987EC05}" dt="2023-11-08T15:24:22.810" v="1350" actId="113"/>
        <pc:sldMkLst>
          <pc:docMk/>
          <pc:sldMk cId="1104722020" sldId="323"/>
        </pc:sldMkLst>
        <pc:graphicFrameChg chg="add mod modGraphic">
          <ac:chgData name="Balázs Fehér" userId="ef004968-5f12-4527-a9e4-9732d1ccda44" providerId="ADAL" clId="{9F17524D-0C08-49C5-9690-E5B9C987EC05}" dt="2023-11-08T15:24:22.810" v="1350" actId="113"/>
          <ac:graphicFrameMkLst>
            <pc:docMk/>
            <pc:sldMk cId="1104722020" sldId="323"/>
            <ac:graphicFrameMk id="2" creationId="{85B21E30-F5B3-72BC-C7DB-9A8493D7C6CE}"/>
          </ac:graphicFrameMkLst>
        </pc:graphicFrameChg>
      </pc:sldChg>
      <pc:sldChg chg="addSp delSp modSp add mod ord">
        <pc:chgData name="Balázs Fehér" userId="ef004968-5f12-4527-a9e4-9732d1ccda44" providerId="ADAL" clId="{9F17524D-0C08-49C5-9690-E5B9C987EC05}" dt="2023-11-08T12:36:12.245" v="532"/>
        <pc:sldMkLst>
          <pc:docMk/>
          <pc:sldMk cId="3615489641" sldId="324"/>
        </pc:sldMkLst>
        <pc:spChg chg="mod">
          <ac:chgData name="Balázs Fehér" userId="ef004968-5f12-4527-a9e4-9732d1ccda44" providerId="ADAL" clId="{9F17524D-0C08-49C5-9690-E5B9C987EC05}" dt="2023-11-08T12:30:20.583" v="413" actId="20577"/>
          <ac:spMkLst>
            <pc:docMk/>
            <pc:sldMk cId="3615489641" sldId="324"/>
            <ac:spMk id="6" creationId="{7383104C-A0DE-5018-B248-10C96D14DA47}"/>
          </ac:spMkLst>
        </pc:spChg>
        <pc:spChg chg="mod">
          <ac:chgData name="Balázs Fehér" userId="ef004968-5f12-4527-a9e4-9732d1ccda44" providerId="ADAL" clId="{9F17524D-0C08-49C5-9690-E5B9C987EC05}" dt="2023-11-08T12:36:12.245" v="532"/>
          <ac:spMkLst>
            <pc:docMk/>
            <pc:sldMk cId="3615489641" sldId="324"/>
            <ac:spMk id="7" creationId="{74917545-ECCD-E38A-FF40-AC1C11F885A6}"/>
          </ac:spMkLst>
        </pc:spChg>
        <pc:spChg chg="mod">
          <ac:chgData name="Balázs Fehér" userId="ef004968-5f12-4527-a9e4-9732d1ccda44" providerId="ADAL" clId="{9F17524D-0C08-49C5-9690-E5B9C987EC05}" dt="2023-11-08T12:30:37.118" v="421" actId="20577"/>
          <ac:spMkLst>
            <pc:docMk/>
            <pc:sldMk cId="3615489641" sldId="324"/>
            <ac:spMk id="10" creationId="{FE22A38C-1500-CD4E-526A-675293412ED6}"/>
          </ac:spMkLst>
        </pc:spChg>
        <pc:picChg chg="del">
          <ac:chgData name="Balázs Fehér" userId="ef004968-5f12-4527-a9e4-9732d1ccda44" providerId="ADAL" clId="{9F17524D-0C08-49C5-9690-E5B9C987EC05}" dt="2023-11-08T12:28:57.297" v="369" actId="478"/>
          <ac:picMkLst>
            <pc:docMk/>
            <pc:sldMk cId="3615489641" sldId="324"/>
            <ac:picMk id="3" creationId="{26428E43-9447-7C1B-C978-C8317AFBE988}"/>
          </ac:picMkLst>
        </pc:picChg>
        <pc:picChg chg="add mod">
          <ac:chgData name="Balázs Fehér" userId="ef004968-5f12-4527-a9e4-9732d1ccda44" providerId="ADAL" clId="{9F17524D-0C08-49C5-9690-E5B9C987EC05}" dt="2023-11-08T12:29:31.887" v="374" actId="1076"/>
          <ac:picMkLst>
            <pc:docMk/>
            <pc:sldMk cId="3615489641" sldId="324"/>
            <ac:picMk id="4" creationId="{37359206-0877-980A-9DEF-9F60F9F3F2C5}"/>
          </ac:picMkLst>
        </pc:picChg>
      </pc:sldChg>
      <pc:sldChg chg="addSp delSp modSp new mod">
        <pc:chgData name="Balázs Fehér" userId="ef004968-5f12-4527-a9e4-9732d1ccda44" providerId="ADAL" clId="{9F17524D-0C08-49C5-9690-E5B9C987EC05}" dt="2023-11-08T15:25:46.122" v="1354" actId="113"/>
        <pc:sldMkLst>
          <pc:docMk/>
          <pc:sldMk cId="3959219941" sldId="325"/>
        </pc:sldMkLst>
        <pc:spChg chg="add del">
          <ac:chgData name="Balázs Fehér" userId="ef004968-5f12-4527-a9e4-9732d1ccda44" providerId="ADAL" clId="{9F17524D-0C08-49C5-9690-E5B9C987EC05}" dt="2023-11-08T12:38:54.324" v="536" actId="22"/>
          <ac:spMkLst>
            <pc:docMk/>
            <pc:sldMk cId="3959219941" sldId="325"/>
            <ac:spMk id="3" creationId="{6ECA5920-F0D7-4629-19DA-C887097CEA68}"/>
          </ac:spMkLst>
        </pc:spChg>
        <pc:graphicFrameChg chg="add mod modGraphic">
          <ac:chgData name="Balázs Fehér" userId="ef004968-5f12-4527-a9e4-9732d1ccda44" providerId="ADAL" clId="{9F17524D-0C08-49C5-9690-E5B9C987EC05}" dt="2023-11-08T15:25:46.122" v="1354" actId="113"/>
          <ac:graphicFrameMkLst>
            <pc:docMk/>
            <pc:sldMk cId="3959219941" sldId="325"/>
            <ac:graphicFrameMk id="4" creationId="{3AF72B0A-786E-A828-A528-EACB078F79FC}"/>
          </ac:graphicFrameMkLst>
        </pc:graphicFrameChg>
      </pc:sldChg>
      <pc:sldChg chg="addSp delSp modSp add mod ord">
        <pc:chgData name="Balázs Fehér" userId="ef004968-5f12-4527-a9e4-9732d1ccda44" providerId="ADAL" clId="{9F17524D-0C08-49C5-9690-E5B9C987EC05}" dt="2023-11-08T12:56:14.308" v="695" actId="1076"/>
        <pc:sldMkLst>
          <pc:docMk/>
          <pc:sldMk cId="1746399794" sldId="326"/>
        </pc:sldMkLst>
        <pc:spChg chg="mod">
          <ac:chgData name="Balázs Fehér" userId="ef004968-5f12-4527-a9e4-9732d1ccda44" providerId="ADAL" clId="{9F17524D-0C08-49C5-9690-E5B9C987EC05}" dt="2023-11-08T12:53:50.772" v="685" actId="6549"/>
          <ac:spMkLst>
            <pc:docMk/>
            <pc:sldMk cId="1746399794" sldId="326"/>
            <ac:spMk id="6" creationId="{7383104C-A0DE-5018-B248-10C96D14DA47}"/>
          </ac:spMkLst>
        </pc:spChg>
        <pc:spChg chg="mod">
          <ac:chgData name="Balázs Fehér" userId="ef004968-5f12-4527-a9e4-9732d1ccda44" providerId="ADAL" clId="{9F17524D-0C08-49C5-9690-E5B9C987EC05}" dt="2023-11-08T12:52:16.996" v="614"/>
          <ac:spMkLst>
            <pc:docMk/>
            <pc:sldMk cId="1746399794" sldId="326"/>
            <ac:spMk id="7" creationId="{74917545-ECCD-E38A-FF40-AC1C11F885A6}"/>
          </ac:spMkLst>
        </pc:spChg>
        <pc:spChg chg="mod">
          <ac:chgData name="Balázs Fehér" userId="ef004968-5f12-4527-a9e4-9732d1ccda44" providerId="ADAL" clId="{9F17524D-0C08-49C5-9690-E5B9C987EC05}" dt="2023-11-08T12:54:13.977" v="686"/>
          <ac:spMkLst>
            <pc:docMk/>
            <pc:sldMk cId="1746399794" sldId="326"/>
            <ac:spMk id="10" creationId="{FE22A38C-1500-CD4E-526A-675293412ED6}"/>
          </ac:spMkLst>
        </pc:spChg>
        <pc:picChg chg="del">
          <ac:chgData name="Balázs Fehér" userId="ef004968-5f12-4527-a9e4-9732d1ccda44" providerId="ADAL" clId="{9F17524D-0C08-49C5-9690-E5B9C987EC05}" dt="2023-11-08T12:54:17.868" v="687" actId="478"/>
          <ac:picMkLst>
            <pc:docMk/>
            <pc:sldMk cId="1746399794" sldId="326"/>
            <ac:picMk id="3" creationId="{26428E43-9447-7C1B-C978-C8317AFBE988}"/>
          </ac:picMkLst>
        </pc:picChg>
        <pc:picChg chg="add mod">
          <ac:chgData name="Balázs Fehér" userId="ef004968-5f12-4527-a9e4-9732d1ccda44" providerId="ADAL" clId="{9F17524D-0C08-49C5-9690-E5B9C987EC05}" dt="2023-11-08T12:56:14.308" v="695" actId="1076"/>
          <ac:picMkLst>
            <pc:docMk/>
            <pc:sldMk cId="1746399794" sldId="326"/>
            <ac:picMk id="4" creationId="{C635991D-C801-CD84-F873-4CD48A1EF38C}"/>
          </ac:picMkLst>
        </pc:picChg>
      </pc:sldChg>
      <pc:sldChg chg="addSp delSp modSp new mod">
        <pc:chgData name="Balázs Fehér" userId="ef004968-5f12-4527-a9e4-9732d1ccda44" providerId="ADAL" clId="{9F17524D-0C08-49C5-9690-E5B9C987EC05}" dt="2023-11-08T15:26:49.210" v="1360" actId="113"/>
        <pc:sldMkLst>
          <pc:docMk/>
          <pc:sldMk cId="2691465065" sldId="327"/>
        </pc:sldMkLst>
        <pc:spChg chg="add del mod">
          <ac:chgData name="Balázs Fehér" userId="ef004968-5f12-4527-a9e4-9732d1ccda44" providerId="ADAL" clId="{9F17524D-0C08-49C5-9690-E5B9C987EC05}" dt="2023-11-08T12:59:45.277" v="703"/>
          <ac:spMkLst>
            <pc:docMk/>
            <pc:sldMk cId="2691465065" sldId="327"/>
            <ac:spMk id="6" creationId="{492A2988-C748-4AF3-876C-02928A2D5FBB}"/>
          </ac:spMkLst>
        </pc:spChg>
        <pc:graphicFrameChg chg="add del mod">
          <ac:chgData name="Balázs Fehér" userId="ef004968-5f12-4527-a9e4-9732d1ccda44" providerId="ADAL" clId="{9F17524D-0C08-49C5-9690-E5B9C987EC05}" dt="2023-11-08T12:58:54.698" v="699"/>
          <ac:graphicFrameMkLst>
            <pc:docMk/>
            <pc:sldMk cId="2691465065" sldId="327"/>
            <ac:graphicFrameMk id="2" creationId="{3D2AEE73-6CF7-E049-C4F5-C4D3DA6B87E1}"/>
          </ac:graphicFrameMkLst>
        </pc:graphicFrameChg>
        <pc:graphicFrameChg chg="add del mod">
          <ac:chgData name="Balázs Fehér" userId="ef004968-5f12-4527-a9e4-9732d1ccda44" providerId="ADAL" clId="{9F17524D-0C08-49C5-9690-E5B9C987EC05}" dt="2023-11-08T12:59:29.823" v="701"/>
          <ac:graphicFrameMkLst>
            <pc:docMk/>
            <pc:sldMk cId="2691465065" sldId="327"/>
            <ac:graphicFrameMk id="3" creationId="{3234C9E9-C10B-E6BE-E4F2-191C74223379}"/>
          </ac:graphicFrameMkLst>
        </pc:graphicFrameChg>
        <pc:graphicFrameChg chg="add del mod">
          <ac:chgData name="Balázs Fehér" userId="ef004968-5f12-4527-a9e4-9732d1ccda44" providerId="ADAL" clId="{9F17524D-0C08-49C5-9690-E5B9C987EC05}" dt="2023-11-08T12:59:45.277" v="703"/>
          <ac:graphicFrameMkLst>
            <pc:docMk/>
            <pc:sldMk cId="2691465065" sldId="327"/>
            <ac:graphicFrameMk id="4" creationId="{849C4292-1AC9-ACEB-826A-133B731A1A43}"/>
          </ac:graphicFrameMkLst>
        </pc:graphicFrameChg>
        <pc:graphicFrameChg chg="add del mod">
          <ac:chgData name="Balázs Fehér" userId="ef004968-5f12-4527-a9e4-9732d1ccda44" providerId="ADAL" clId="{9F17524D-0C08-49C5-9690-E5B9C987EC05}" dt="2023-11-08T12:59:45.277" v="703"/>
          <ac:graphicFrameMkLst>
            <pc:docMk/>
            <pc:sldMk cId="2691465065" sldId="327"/>
            <ac:graphicFrameMk id="5" creationId="{166D079F-B090-D826-7AF2-5AE3C4E70577}"/>
          </ac:graphicFrameMkLst>
        </pc:graphicFrameChg>
        <pc:graphicFrameChg chg="add del mod">
          <ac:chgData name="Balázs Fehér" userId="ef004968-5f12-4527-a9e4-9732d1ccda44" providerId="ADAL" clId="{9F17524D-0C08-49C5-9690-E5B9C987EC05}" dt="2023-11-08T12:59:53.826" v="705"/>
          <ac:graphicFrameMkLst>
            <pc:docMk/>
            <pc:sldMk cId="2691465065" sldId="327"/>
            <ac:graphicFrameMk id="7" creationId="{2A8176D7-8E18-50E5-D1FC-7620D075B2DB}"/>
          </ac:graphicFrameMkLst>
        </pc:graphicFrameChg>
        <pc:graphicFrameChg chg="add del mod modGraphic">
          <ac:chgData name="Balázs Fehér" userId="ef004968-5f12-4527-a9e4-9732d1ccda44" providerId="ADAL" clId="{9F17524D-0C08-49C5-9690-E5B9C987EC05}" dt="2023-11-08T13:00:09.947" v="711"/>
          <ac:graphicFrameMkLst>
            <pc:docMk/>
            <pc:sldMk cId="2691465065" sldId="327"/>
            <ac:graphicFrameMk id="8" creationId="{73069FE5-BE5E-83DF-A225-5CE6CCB230BC}"/>
          </ac:graphicFrameMkLst>
        </pc:graphicFrameChg>
        <pc:graphicFrameChg chg="add del mod">
          <ac:chgData name="Balázs Fehér" userId="ef004968-5f12-4527-a9e4-9732d1ccda44" providerId="ADAL" clId="{9F17524D-0C08-49C5-9690-E5B9C987EC05}" dt="2023-11-08T13:00:19.635" v="713"/>
          <ac:graphicFrameMkLst>
            <pc:docMk/>
            <pc:sldMk cId="2691465065" sldId="327"/>
            <ac:graphicFrameMk id="9" creationId="{47C44A68-92ED-7D9C-767B-BE61667C080C}"/>
          </ac:graphicFrameMkLst>
        </pc:graphicFrameChg>
        <pc:graphicFrameChg chg="add mod modGraphic">
          <ac:chgData name="Balázs Fehér" userId="ef004968-5f12-4527-a9e4-9732d1ccda44" providerId="ADAL" clId="{9F17524D-0C08-49C5-9690-E5B9C987EC05}" dt="2023-11-08T15:26:49.210" v="1360" actId="113"/>
          <ac:graphicFrameMkLst>
            <pc:docMk/>
            <pc:sldMk cId="2691465065" sldId="327"/>
            <ac:graphicFrameMk id="10" creationId="{6F346443-1B5C-B3A6-2360-313109507567}"/>
          </ac:graphicFrameMkLst>
        </pc:graphicFrameChg>
      </pc:sldChg>
      <pc:sldChg chg="addSp modSp new mod">
        <pc:chgData name="Balázs Fehér" userId="ef004968-5f12-4527-a9e4-9732d1ccda44" providerId="ADAL" clId="{9F17524D-0C08-49C5-9690-E5B9C987EC05}" dt="2023-11-08T15:27:11.208" v="1361" actId="113"/>
        <pc:sldMkLst>
          <pc:docMk/>
          <pc:sldMk cId="58340408" sldId="328"/>
        </pc:sldMkLst>
        <pc:graphicFrameChg chg="add mod modGraphic">
          <ac:chgData name="Balázs Fehér" userId="ef004968-5f12-4527-a9e4-9732d1ccda44" providerId="ADAL" clId="{9F17524D-0C08-49C5-9690-E5B9C987EC05}" dt="2023-11-08T15:27:11.208" v="1361" actId="113"/>
          <ac:graphicFrameMkLst>
            <pc:docMk/>
            <pc:sldMk cId="58340408" sldId="328"/>
            <ac:graphicFrameMk id="2" creationId="{E20A7DBB-D6BA-12D0-7799-C2082C322563}"/>
          </ac:graphicFrameMkLst>
        </pc:graphicFrameChg>
      </pc:sldChg>
      <pc:sldChg chg="addSp delSp modSp add mod ord modAnim">
        <pc:chgData name="Balázs Fehér" userId="ef004968-5f12-4527-a9e4-9732d1ccda44" providerId="ADAL" clId="{9F17524D-0C08-49C5-9690-E5B9C987EC05}" dt="2023-11-08T13:20:25.829" v="924" actId="29295"/>
        <pc:sldMkLst>
          <pc:docMk/>
          <pc:sldMk cId="1770910097" sldId="329"/>
        </pc:sldMkLst>
        <pc:spChg chg="mod">
          <ac:chgData name="Balázs Fehér" userId="ef004968-5f12-4527-a9e4-9732d1ccda44" providerId="ADAL" clId="{9F17524D-0C08-49C5-9690-E5B9C987EC05}" dt="2023-11-08T13:14:49.597" v="753" actId="6549"/>
          <ac:spMkLst>
            <pc:docMk/>
            <pc:sldMk cId="1770910097" sldId="329"/>
            <ac:spMk id="6" creationId="{7383104C-A0DE-5018-B248-10C96D14DA47}"/>
          </ac:spMkLst>
        </pc:spChg>
        <pc:spChg chg="mod">
          <ac:chgData name="Balázs Fehér" userId="ef004968-5f12-4527-a9e4-9732d1ccda44" providerId="ADAL" clId="{9F17524D-0C08-49C5-9690-E5B9C987EC05}" dt="2023-11-08T13:10:27.889" v="749" actId="113"/>
          <ac:spMkLst>
            <pc:docMk/>
            <pc:sldMk cId="1770910097" sldId="329"/>
            <ac:spMk id="7" creationId="{74917545-ECCD-E38A-FF40-AC1C11F885A6}"/>
          </ac:spMkLst>
        </pc:spChg>
        <pc:spChg chg="mod">
          <ac:chgData name="Balázs Fehér" userId="ef004968-5f12-4527-a9e4-9732d1ccda44" providerId="ADAL" clId="{9F17524D-0C08-49C5-9690-E5B9C987EC05}" dt="2023-11-08T13:07:59.068" v="743"/>
          <ac:spMkLst>
            <pc:docMk/>
            <pc:sldMk cId="1770910097" sldId="329"/>
            <ac:spMk id="10" creationId="{FE22A38C-1500-CD4E-526A-675293412ED6}"/>
          </ac:spMkLst>
        </pc:spChg>
        <pc:picChg chg="add mod">
          <ac:chgData name="Balázs Fehér" userId="ef004968-5f12-4527-a9e4-9732d1ccda44" providerId="ADAL" clId="{9F17524D-0C08-49C5-9690-E5B9C987EC05}" dt="2023-11-08T13:15:30.017" v="761" actId="1076"/>
          <ac:picMkLst>
            <pc:docMk/>
            <pc:sldMk cId="1770910097" sldId="329"/>
            <ac:picMk id="3" creationId="{0E4917C2-60EC-B8A4-1CC1-3F9E4081CC11}"/>
          </ac:picMkLst>
        </pc:picChg>
        <pc:picChg chg="del">
          <ac:chgData name="Balázs Fehér" userId="ef004968-5f12-4527-a9e4-9732d1ccda44" providerId="ADAL" clId="{9F17524D-0C08-49C5-9690-E5B9C987EC05}" dt="2023-11-08T13:14:51.519" v="754" actId="478"/>
          <ac:picMkLst>
            <pc:docMk/>
            <pc:sldMk cId="1770910097" sldId="329"/>
            <ac:picMk id="4" creationId="{C635991D-C801-CD84-F873-4CD48A1EF38C}"/>
          </ac:picMkLst>
        </pc:picChg>
        <pc:picChg chg="add mod">
          <ac:chgData name="Balázs Fehér" userId="ef004968-5f12-4527-a9e4-9732d1ccda44" providerId="ADAL" clId="{9F17524D-0C08-49C5-9690-E5B9C987EC05}" dt="2023-11-08T13:20:25.829" v="924" actId="29295"/>
          <ac:picMkLst>
            <pc:docMk/>
            <pc:sldMk cId="1770910097" sldId="329"/>
            <ac:picMk id="8" creationId="{663E8822-E85C-48A5-C27C-A1DDD8AF7FB1}"/>
          </ac:picMkLst>
        </pc:picChg>
      </pc:sldChg>
      <pc:sldChg chg="addSp modSp new mod">
        <pc:chgData name="Balázs Fehér" userId="ef004968-5f12-4527-a9e4-9732d1ccda44" providerId="ADAL" clId="{9F17524D-0C08-49C5-9690-E5B9C987EC05}" dt="2023-11-08T15:35:09.366" v="1421" actId="20577"/>
        <pc:sldMkLst>
          <pc:docMk/>
          <pc:sldMk cId="243685762" sldId="330"/>
        </pc:sldMkLst>
        <pc:graphicFrameChg chg="add mod modGraphic">
          <ac:chgData name="Balázs Fehér" userId="ef004968-5f12-4527-a9e4-9732d1ccda44" providerId="ADAL" clId="{9F17524D-0C08-49C5-9690-E5B9C987EC05}" dt="2023-11-08T15:35:09.366" v="1421" actId="20577"/>
          <ac:graphicFrameMkLst>
            <pc:docMk/>
            <pc:sldMk cId="243685762" sldId="330"/>
            <ac:graphicFrameMk id="2" creationId="{067BCA3E-BA61-A0BF-11DB-63A286247EB8}"/>
          </ac:graphicFrameMkLst>
        </pc:graphicFrameChg>
      </pc:sldChg>
      <pc:sldChg chg="addSp modSp new mod">
        <pc:chgData name="Balázs Fehér" userId="ef004968-5f12-4527-a9e4-9732d1ccda44" providerId="ADAL" clId="{9F17524D-0C08-49C5-9690-E5B9C987EC05}" dt="2023-11-08T15:35:00.142" v="1411" actId="20577"/>
        <pc:sldMkLst>
          <pc:docMk/>
          <pc:sldMk cId="3317835236" sldId="331"/>
        </pc:sldMkLst>
        <pc:graphicFrameChg chg="add mod modGraphic">
          <ac:chgData name="Balázs Fehér" userId="ef004968-5f12-4527-a9e4-9732d1ccda44" providerId="ADAL" clId="{9F17524D-0C08-49C5-9690-E5B9C987EC05}" dt="2023-11-08T15:35:00.142" v="1411" actId="20577"/>
          <ac:graphicFrameMkLst>
            <pc:docMk/>
            <pc:sldMk cId="3317835236" sldId="331"/>
            <ac:graphicFrameMk id="2" creationId="{6BF25845-2763-E57F-05DD-C79422C2540B}"/>
          </ac:graphicFrameMkLst>
        </pc:graphicFrameChg>
      </pc:sldChg>
      <pc:sldChg chg="addSp modSp new mod">
        <pc:chgData name="Balázs Fehér" userId="ef004968-5f12-4527-a9e4-9732d1ccda44" providerId="ADAL" clId="{9F17524D-0C08-49C5-9690-E5B9C987EC05}" dt="2023-11-08T15:36:04.536" v="1435" actId="113"/>
        <pc:sldMkLst>
          <pc:docMk/>
          <pc:sldMk cId="346278264" sldId="332"/>
        </pc:sldMkLst>
        <pc:graphicFrameChg chg="add mod modGraphic">
          <ac:chgData name="Balázs Fehér" userId="ef004968-5f12-4527-a9e4-9732d1ccda44" providerId="ADAL" clId="{9F17524D-0C08-49C5-9690-E5B9C987EC05}" dt="2023-11-08T15:36:04.536" v="1435" actId="113"/>
          <ac:graphicFrameMkLst>
            <pc:docMk/>
            <pc:sldMk cId="346278264" sldId="332"/>
            <ac:graphicFrameMk id="2" creationId="{B1D68D91-ECF3-AB45-9A46-AD10E63CF4AA}"/>
          </ac:graphicFrameMkLst>
        </pc:graphicFrameChg>
      </pc:sldChg>
      <pc:sldChg chg="addSp modSp new mod ord">
        <pc:chgData name="Balázs Fehér" userId="ef004968-5f12-4527-a9e4-9732d1ccda44" providerId="ADAL" clId="{9F17524D-0C08-49C5-9690-E5B9C987EC05}" dt="2023-11-08T15:38:15.622" v="1441" actId="113"/>
        <pc:sldMkLst>
          <pc:docMk/>
          <pc:sldMk cId="3238622864" sldId="333"/>
        </pc:sldMkLst>
        <pc:graphicFrameChg chg="add mod modGraphic">
          <ac:chgData name="Balázs Fehér" userId="ef004968-5f12-4527-a9e4-9732d1ccda44" providerId="ADAL" clId="{9F17524D-0C08-49C5-9690-E5B9C987EC05}" dt="2023-11-08T15:38:15.622" v="1441" actId="113"/>
          <ac:graphicFrameMkLst>
            <pc:docMk/>
            <pc:sldMk cId="3238622864" sldId="333"/>
            <ac:graphicFrameMk id="2" creationId="{74825932-7CC1-0904-4B67-1BF1CB7614B6}"/>
          </ac:graphicFrameMkLst>
        </pc:graphicFrameChg>
      </pc:sldChg>
      <pc:sldChg chg="addSp delSp modSp add mod ord delAnim modAnim">
        <pc:chgData name="Balázs Fehér" userId="ef004968-5f12-4527-a9e4-9732d1ccda44" providerId="ADAL" clId="{9F17524D-0C08-49C5-9690-E5B9C987EC05}" dt="2023-11-08T13:57:58.323" v="1169" actId="20577"/>
        <pc:sldMkLst>
          <pc:docMk/>
          <pc:sldMk cId="4087875747" sldId="334"/>
        </pc:sldMkLst>
        <pc:spChg chg="mod">
          <ac:chgData name="Balázs Fehér" userId="ef004968-5f12-4527-a9e4-9732d1ccda44" providerId="ADAL" clId="{9F17524D-0C08-49C5-9690-E5B9C987EC05}" dt="2023-11-08T13:57:58.323" v="1169" actId="20577"/>
          <ac:spMkLst>
            <pc:docMk/>
            <pc:sldMk cId="4087875747" sldId="334"/>
            <ac:spMk id="6" creationId="{7383104C-A0DE-5018-B248-10C96D14DA47}"/>
          </ac:spMkLst>
        </pc:spChg>
        <pc:spChg chg="mod">
          <ac:chgData name="Balázs Fehér" userId="ef004968-5f12-4527-a9e4-9732d1ccda44" providerId="ADAL" clId="{9F17524D-0C08-49C5-9690-E5B9C987EC05}" dt="2023-11-08T13:48:13.252" v="1120"/>
          <ac:spMkLst>
            <pc:docMk/>
            <pc:sldMk cId="4087875747" sldId="334"/>
            <ac:spMk id="7" creationId="{74917545-ECCD-E38A-FF40-AC1C11F885A6}"/>
          </ac:spMkLst>
        </pc:spChg>
        <pc:spChg chg="mod">
          <ac:chgData name="Balázs Fehér" userId="ef004968-5f12-4527-a9e4-9732d1ccda44" providerId="ADAL" clId="{9F17524D-0C08-49C5-9690-E5B9C987EC05}" dt="2023-11-08T13:51:01.897" v="1138"/>
          <ac:spMkLst>
            <pc:docMk/>
            <pc:sldMk cId="4087875747" sldId="334"/>
            <ac:spMk id="10" creationId="{FE22A38C-1500-CD4E-526A-675293412ED6}"/>
          </ac:spMkLst>
        </pc:spChg>
        <pc:picChg chg="del">
          <ac:chgData name="Balázs Fehér" userId="ef004968-5f12-4527-a9e4-9732d1ccda44" providerId="ADAL" clId="{9F17524D-0C08-49C5-9690-E5B9C987EC05}" dt="2023-11-08T13:51:06.684" v="1140" actId="478"/>
          <ac:picMkLst>
            <pc:docMk/>
            <pc:sldMk cId="4087875747" sldId="334"/>
            <ac:picMk id="3" creationId="{0E4917C2-60EC-B8A4-1CC1-3F9E4081CC11}"/>
          </ac:picMkLst>
        </pc:picChg>
        <pc:picChg chg="add mod">
          <ac:chgData name="Balázs Fehér" userId="ef004968-5f12-4527-a9e4-9732d1ccda44" providerId="ADAL" clId="{9F17524D-0C08-49C5-9690-E5B9C987EC05}" dt="2023-11-08T13:51:40.253" v="1146" actId="1076"/>
          <ac:picMkLst>
            <pc:docMk/>
            <pc:sldMk cId="4087875747" sldId="334"/>
            <ac:picMk id="4" creationId="{6936DEAB-F7E4-CDCB-8026-E97E457CED25}"/>
          </ac:picMkLst>
        </pc:picChg>
        <pc:picChg chg="del">
          <ac:chgData name="Balázs Fehér" userId="ef004968-5f12-4527-a9e4-9732d1ccda44" providerId="ADAL" clId="{9F17524D-0C08-49C5-9690-E5B9C987EC05}" dt="2023-11-08T13:51:04.681" v="1139" actId="478"/>
          <ac:picMkLst>
            <pc:docMk/>
            <pc:sldMk cId="4087875747" sldId="334"/>
            <ac:picMk id="8" creationId="{663E8822-E85C-48A5-C27C-A1DDD8AF7FB1}"/>
          </ac:picMkLst>
        </pc:picChg>
        <pc:picChg chg="add mod">
          <ac:chgData name="Balázs Fehér" userId="ef004968-5f12-4527-a9e4-9732d1ccda44" providerId="ADAL" clId="{9F17524D-0C08-49C5-9690-E5B9C987EC05}" dt="2023-11-08T13:53:11.920" v="1152" actId="1076"/>
          <ac:picMkLst>
            <pc:docMk/>
            <pc:sldMk cId="4087875747" sldId="334"/>
            <ac:picMk id="9" creationId="{4D960BD7-D34F-0130-DB04-4787CAE82FFE}"/>
          </ac:picMkLst>
        </pc:picChg>
      </pc:sldChg>
      <pc:sldChg chg="addSp modSp new mod">
        <pc:chgData name="Balázs Fehér" userId="ef004968-5f12-4527-a9e4-9732d1ccda44" providerId="ADAL" clId="{9F17524D-0C08-49C5-9690-E5B9C987EC05}" dt="2023-11-08T15:40:51.071" v="1453" actId="113"/>
        <pc:sldMkLst>
          <pc:docMk/>
          <pc:sldMk cId="1247079595" sldId="335"/>
        </pc:sldMkLst>
        <pc:graphicFrameChg chg="add mod modGraphic">
          <ac:chgData name="Balázs Fehér" userId="ef004968-5f12-4527-a9e4-9732d1ccda44" providerId="ADAL" clId="{9F17524D-0C08-49C5-9690-E5B9C987EC05}" dt="2023-11-08T15:40:51.071" v="1453" actId="113"/>
          <ac:graphicFrameMkLst>
            <pc:docMk/>
            <pc:sldMk cId="1247079595" sldId="335"/>
            <ac:graphicFrameMk id="2" creationId="{97AC878C-A8C9-805F-A42F-2E1B9C0F7574}"/>
          </ac:graphicFrameMkLst>
        </pc:graphicFrameChg>
      </pc:sldChg>
      <pc:sldChg chg="addSp modSp new mod ord">
        <pc:chgData name="Balázs Fehér" userId="ef004968-5f12-4527-a9e4-9732d1ccda44" providerId="ADAL" clId="{9F17524D-0C08-49C5-9690-E5B9C987EC05}" dt="2023-11-08T13:44:56.242" v="1017"/>
        <pc:sldMkLst>
          <pc:docMk/>
          <pc:sldMk cId="2763939197" sldId="336"/>
        </pc:sldMkLst>
        <pc:graphicFrameChg chg="add mod modGraphic">
          <ac:chgData name="Balázs Fehér" userId="ef004968-5f12-4527-a9e4-9732d1ccda44" providerId="ADAL" clId="{9F17524D-0C08-49C5-9690-E5B9C987EC05}" dt="2023-11-08T13:38:27.870" v="1015" actId="403"/>
          <ac:graphicFrameMkLst>
            <pc:docMk/>
            <pc:sldMk cId="2763939197" sldId="336"/>
            <ac:graphicFrameMk id="2" creationId="{0821A517-3441-3B07-4AB5-A4F3D8371B40}"/>
          </ac:graphicFrameMkLst>
        </pc:graphicFrameChg>
      </pc:sldChg>
      <pc:sldChg chg="addSp modSp new mod ord">
        <pc:chgData name="Balázs Fehér" userId="ef004968-5f12-4527-a9e4-9732d1ccda44" providerId="ADAL" clId="{9F17524D-0C08-49C5-9690-E5B9C987EC05}" dt="2023-11-08T15:39:59.154" v="1450" actId="404"/>
        <pc:sldMkLst>
          <pc:docMk/>
          <pc:sldMk cId="2668330170" sldId="337"/>
        </pc:sldMkLst>
        <pc:graphicFrameChg chg="add mod modGraphic">
          <ac:chgData name="Balázs Fehér" userId="ef004968-5f12-4527-a9e4-9732d1ccda44" providerId="ADAL" clId="{9F17524D-0C08-49C5-9690-E5B9C987EC05}" dt="2023-11-08T15:39:59.154" v="1450" actId="404"/>
          <ac:graphicFrameMkLst>
            <pc:docMk/>
            <pc:sldMk cId="2668330170" sldId="337"/>
            <ac:graphicFrameMk id="2" creationId="{7E485A21-C363-98EB-90DA-7C264E910D03}"/>
          </ac:graphicFrameMkLst>
        </pc:graphicFrameChg>
      </pc:sldChg>
      <pc:sldChg chg="addSp modSp new mod">
        <pc:chgData name="Balázs Fehér" userId="ef004968-5f12-4527-a9e4-9732d1ccda44" providerId="ADAL" clId="{9F17524D-0C08-49C5-9690-E5B9C987EC05}" dt="2023-11-08T14:22:26.424" v="1247" actId="404"/>
        <pc:sldMkLst>
          <pc:docMk/>
          <pc:sldMk cId="253375619" sldId="338"/>
        </pc:sldMkLst>
        <pc:graphicFrameChg chg="add mod modGraphic">
          <ac:chgData name="Balázs Fehér" userId="ef004968-5f12-4527-a9e4-9732d1ccda44" providerId="ADAL" clId="{9F17524D-0C08-49C5-9690-E5B9C987EC05}" dt="2023-11-08T14:22:26.424" v="1247" actId="404"/>
          <ac:graphicFrameMkLst>
            <pc:docMk/>
            <pc:sldMk cId="253375619" sldId="338"/>
            <ac:graphicFrameMk id="2" creationId="{61B6A45E-AEAA-3645-00E0-856B8EF17659}"/>
          </ac:graphicFrameMkLst>
        </pc:graphicFrameChg>
      </pc:sldChg>
      <pc:sldChg chg="addSp modSp new mod ord">
        <pc:chgData name="Balázs Fehér" userId="ef004968-5f12-4527-a9e4-9732d1ccda44" providerId="ADAL" clId="{9F17524D-0C08-49C5-9690-E5B9C987EC05}" dt="2023-11-08T14:28:21.628" v="1308"/>
        <pc:sldMkLst>
          <pc:docMk/>
          <pc:sldMk cId="2662855183" sldId="339"/>
        </pc:sldMkLst>
        <pc:graphicFrameChg chg="add mod modGraphic">
          <ac:chgData name="Balázs Fehér" userId="ef004968-5f12-4527-a9e4-9732d1ccda44" providerId="ADAL" clId="{9F17524D-0C08-49C5-9690-E5B9C987EC05}" dt="2023-11-08T14:23:02.436" v="1255" actId="403"/>
          <ac:graphicFrameMkLst>
            <pc:docMk/>
            <pc:sldMk cId="2662855183" sldId="339"/>
            <ac:graphicFrameMk id="2" creationId="{1575B4D1-BFB3-2608-DA51-6EA20098D468}"/>
          </ac:graphicFrameMkLst>
        </pc:graphicFrameChg>
      </pc:sldChg>
      <pc:sldChg chg="addSp modSp new del mod ord">
        <pc:chgData name="Balázs Fehér" userId="ef004968-5f12-4527-a9e4-9732d1ccda44" providerId="ADAL" clId="{9F17524D-0C08-49C5-9690-E5B9C987EC05}" dt="2023-11-08T14:28:47.794" v="1311" actId="2696"/>
        <pc:sldMkLst>
          <pc:docMk/>
          <pc:sldMk cId="3690671346" sldId="340"/>
        </pc:sldMkLst>
        <pc:graphicFrameChg chg="add mod modGraphic">
          <ac:chgData name="Balázs Fehér" userId="ef004968-5f12-4527-a9e4-9732d1ccda44" providerId="ADAL" clId="{9F17524D-0C08-49C5-9690-E5B9C987EC05}" dt="2023-11-08T14:11:54.367" v="1182" actId="404"/>
          <ac:graphicFrameMkLst>
            <pc:docMk/>
            <pc:sldMk cId="3690671346" sldId="340"/>
            <ac:graphicFrameMk id="2" creationId="{35106370-3D2D-2625-85C3-53933D708E69}"/>
          </ac:graphicFrameMkLst>
        </pc:graphicFrameChg>
      </pc:sldChg>
      <pc:sldChg chg="addSp modSp new mod">
        <pc:chgData name="Balázs Fehér" userId="ef004968-5f12-4527-a9e4-9732d1ccda44" providerId="ADAL" clId="{9F17524D-0C08-49C5-9690-E5B9C987EC05}" dt="2023-11-08T14:25:31.442" v="1285" actId="403"/>
        <pc:sldMkLst>
          <pc:docMk/>
          <pc:sldMk cId="2661608687" sldId="341"/>
        </pc:sldMkLst>
        <pc:graphicFrameChg chg="add mod modGraphic">
          <ac:chgData name="Balázs Fehér" userId="ef004968-5f12-4527-a9e4-9732d1ccda44" providerId="ADAL" clId="{9F17524D-0C08-49C5-9690-E5B9C987EC05}" dt="2023-11-08T14:25:31.442" v="1285" actId="403"/>
          <ac:graphicFrameMkLst>
            <pc:docMk/>
            <pc:sldMk cId="2661608687" sldId="341"/>
            <ac:graphicFrameMk id="2" creationId="{0B2A5128-B457-5000-9DFD-3B87BDDA4526}"/>
          </ac:graphicFrameMkLst>
        </pc:graphicFrameChg>
      </pc:sldChg>
      <pc:sldChg chg="addSp modSp new mod">
        <pc:chgData name="Balázs Fehér" userId="ef004968-5f12-4527-a9e4-9732d1ccda44" providerId="ADAL" clId="{9F17524D-0C08-49C5-9690-E5B9C987EC05}" dt="2023-11-08T14:26:21.443" v="1296" actId="404"/>
        <pc:sldMkLst>
          <pc:docMk/>
          <pc:sldMk cId="3410183232" sldId="342"/>
        </pc:sldMkLst>
        <pc:graphicFrameChg chg="add mod modGraphic">
          <ac:chgData name="Balázs Fehér" userId="ef004968-5f12-4527-a9e4-9732d1ccda44" providerId="ADAL" clId="{9F17524D-0C08-49C5-9690-E5B9C987EC05}" dt="2023-11-08T14:26:21.443" v="1296" actId="404"/>
          <ac:graphicFrameMkLst>
            <pc:docMk/>
            <pc:sldMk cId="3410183232" sldId="342"/>
            <ac:graphicFrameMk id="2" creationId="{E2013357-ECEA-2A64-5DF4-3D1E74DD2E53}"/>
          </ac:graphicFrameMkLst>
        </pc:graphicFrameChg>
      </pc:sldChg>
      <pc:sldChg chg="addSp modSp new mod">
        <pc:chgData name="Balázs Fehér" userId="ef004968-5f12-4527-a9e4-9732d1ccda44" providerId="ADAL" clId="{9F17524D-0C08-49C5-9690-E5B9C987EC05}" dt="2023-11-08T14:27:44.129" v="1306" actId="403"/>
        <pc:sldMkLst>
          <pc:docMk/>
          <pc:sldMk cId="3638966448" sldId="343"/>
        </pc:sldMkLst>
        <pc:graphicFrameChg chg="add mod modGraphic">
          <ac:chgData name="Balázs Fehér" userId="ef004968-5f12-4527-a9e4-9732d1ccda44" providerId="ADAL" clId="{9F17524D-0C08-49C5-9690-E5B9C987EC05}" dt="2023-11-08T14:27:44.129" v="1306" actId="403"/>
          <ac:graphicFrameMkLst>
            <pc:docMk/>
            <pc:sldMk cId="3638966448" sldId="343"/>
            <ac:graphicFrameMk id="2" creationId="{4C0F0475-4D5C-5AA6-CDD5-5935DE30789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y&#246;rgy%20Varga\Downloads\HMKE_2022_fi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Munka1!$A$17</c:f>
              <c:strCache>
                <c:ptCount val="1"/>
                <c:pt idx="0">
                  <c:v>Háztartási méretű napelemes kiserőművek darabszáma</c:v>
                </c:pt>
              </c:strCache>
            </c:strRef>
          </c:tx>
          <c:spPr>
            <a:solidFill>
              <a:schemeClr val="accent1"/>
            </a:solidFill>
            <a:ln>
              <a:noFill/>
            </a:ln>
            <a:effectLst/>
          </c:spPr>
          <c:invertIfNegative val="0"/>
          <c:cat>
            <c:numRef>
              <c:f>Munka1!$B$16:$E$16</c:f>
              <c:numCache>
                <c:formatCode>General</c:formatCode>
                <c:ptCount val="4"/>
                <c:pt idx="0">
                  <c:v>2019</c:v>
                </c:pt>
                <c:pt idx="1">
                  <c:v>2020</c:v>
                </c:pt>
                <c:pt idx="2">
                  <c:v>2021</c:v>
                </c:pt>
                <c:pt idx="3">
                  <c:v>2022</c:v>
                </c:pt>
              </c:numCache>
            </c:numRef>
          </c:cat>
          <c:val>
            <c:numRef>
              <c:f>Munka1!$B$17:$E$17</c:f>
              <c:numCache>
                <c:formatCode>General</c:formatCode>
                <c:ptCount val="4"/>
                <c:pt idx="0">
                  <c:v>2799</c:v>
                </c:pt>
                <c:pt idx="1">
                  <c:v>4239</c:v>
                </c:pt>
                <c:pt idx="2">
                  <c:v>6352</c:v>
                </c:pt>
                <c:pt idx="3">
                  <c:v>7662</c:v>
                </c:pt>
              </c:numCache>
            </c:numRef>
          </c:val>
          <c:extLst>
            <c:ext xmlns:c16="http://schemas.microsoft.com/office/drawing/2014/chart" uri="{C3380CC4-5D6E-409C-BE32-E72D297353CC}">
              <c16:uniqueId val="{00000000-850E-4BB8-94FF-3AA2E55F9A18}"/>
            </c:ext>
          </c:extLst>
        </c:ser>
        <c:dLbls>
          <c:showLegendKey val="0"/>
          <c:showVal val="0"/>
          <c:showCatName val="0"/>
          <c:showSerName val="0"/>
          <c:showPercent val="0"/>
          <c:showBubbleSize val="0"/>
        </c:dLbls>
        <c:gapWidth val="219"/>
        <c:overlap val="-27"/>
        <c:axId val="1034488368"/>
        <c:axId val="1034482960"/>
      </c:barChart>
      <c:lineChart>
        <c:grouping val="standard"/>
        <c:varyColors val="0"/>
        <c:ser>
          <c:idx val="1"/>
          <c:order val="1"/>
          <c:tx>
            <c:strRef>
              <c:f>Munka1!$A$18</c:f>
              <c:strCache>
                <c:ptCount val="1"/>
                <c:pt idx="0">
                  <c:v>Háztartási méretű napelemes kiserőművek beépített teljesítőképessége</c:v>
                </c:pt>
              </c:strCache>
            </c:strRef>
          </c:tx>
          <c:spPr>
            <a:ln w="28575" cap="rnd">
              <a:solidFill>
                <a:schemeClr val="accent2"/>
              </a:solidFill>
              <a:round/>
            </a:ln>
            <a:effectLst/>
          </c:spPr>
          <c:marker>
            <c:symbol val="none"/>
          </c:marker>
          <c:cat>
            <c:numRef>
              <c:f>Munka1!$B$16:$E$16</c:f>
              <c:numCache>
                <c:formatCode>General</c:formatCode>
                <c:ptCount val="4"/>
                <c:pt idx="0">
                  <c:v>2019</c:v>
                </c:pt>
                <c:pt idx="1">
                  <c:v>2020</c:v>
                </c:pt>
                <c:pt idx="2">
                  <c:v>2021</c:v>
                </c:pt>
                <c:pt idx="3">
                  <c:v>2022</c:v>
                </c:pt>
              </c:numCache>
            </c:numRef>
          </c:cat>
          <c:val>
            <c:numRef>
              <c:f>Munka1!$B$18:$E$18</c:f>
              <c:numCache>
                <c:formatCode>0</c:formatCode>
                <c:ptCount val="4"/>
                <c:pt idx="0" formatCode="#,##0">
                  <c:v>20964.713999999989</c:v>
                </c:pt>
                <c:pt idx="1">
                  <c:v>31668.65399999998</c:v>
                </c:pt>
                <c:pt idx="2">
                  <c:v>49208.624000000003</c:v>
                </c:pt>
                <c:pt idx="3">
                  <c:v>61391.77399999983</c:v>
                </c:pt>
              </c:numCache>
            </c:numRef>
          </c:val>
          <c:smooth val="0"/>
          <c:extLst>
            <c:ext xmlns:c16="http://schemas.microsoft.com/office/drawing/2014/chart" uri="{C3380CC4-5D6E-409C-BE32-E72D297353CC}">
              <c16:uniqueId val="{00000001-850E-4BB8-94FF-3AA2E55F9A18}"/>
            </c:ext>
          </c:extLst>
        </c:ser>
        <c:dLbls>
          <c:showLegendKey val="0"/>
          <c:showVal val="0"/>
          <c:showCatName val="0"/>
          <c:showSerName val="0"/>
          <c:showPercent val="0"/>
          <c:showBubbleSize val="0"/>
        </c:dLbls>
        <c:marker val="1"/>
        <c:smooth val="0"/>
        <c:axId val="1034483792"/>
        <c:axId val="1034482128"/>
      </c:lineChart>
      <c:catAx>
        <c:axId val="103448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hu-HU"/>
          </a:p>
        </c:txPr>
        <c:crossAx val="1034482960"/>
        <c:crosses val="autoZero"/>
        <c:auto val="1"/>
        <c:lblAlgn val="ctr"/>
        <c:lblOffset val="100"/>
        <c:noMultiLvlLbl val="0"/>
      </c:catAx>
      <c:valAx>
        <c:axId val="1034482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hu-HU"/>
                  <a:t>darab</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hu-H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hu-HU"/>
          </a:p>
        </c:txPr>
        <c:crossAx val="1034488368"/>
        <c:crosses val="autoZero"/>
        <c:crossBetween val="between"/>
      </c:valAx>
      <c:valAx>
        <c:axId val="1034482128"/>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hu-HU"/>
                  <a:t>kW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hu-HU"/>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hu-HU"/>
          </a:p>
        </c:txPr>
        <c:crossAx val="1034483792"/>
        <c:crosses val="max"/>
        <c:crossBetween val="between"/>
      </c:valAx>
      <c:catAx>
        <c:axId val="1034483792"/>
        <c:scaling>
          <c:orientation val="minMax"/>
        </c:scaling>
        <c:delete val="1"/>
        <c:axPos val="b"/>
        <c:numFmt formatCode="General" sourceLinked="1"/>
        <c:majorTickMark val="out"/>
        <c:minorTickMark val="none"/>
        <c:tickLblPos val="nextTo"/>
        <c:crossAx val="10344821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90000"/>
        </a:schemeClr>
      </a:solidFill>
    </a:ln>
    <a:effectLst/>
  </c:spPr>
  <c:txPr>
    <a:bodyPr/>
    <a:lstStyle/>
    <a:p>
      <a:pPr>
        <a:defRPr>
          <a:solidFill>
            <a:sysClr val="windowText" lastClr="000000"/>
          </a:solidFill>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3509A680-B1B6-4DF6-82E6-DE4EA59063B2}" type="datetimeFigureOut">
              <a:rPr lang="hu-HU" smtClean="0"/>
              <a:t>2023. 11. 08.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152739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509A680-B1B6-4DF6-82E6-DE4EA59063B2}" type="datetimeFigureOut">
              <a:rPr lang="hu-HU" smtClean="0"/>
              <a:t>2023. 11. 08.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373395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509A680-B1B6-4DF6-82E6-DE4EA59063B2}" type="datetimeFigureOut">
              <a:rPr lang="hu-HU" smtClean="0"/>
              <a:t>2023. 11. 08.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51113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509A680-B1B6-4DF6-82E6-DE4EA59063B2}" type="datetimeFigureOut">
              <a:rPr lang="hu-HU" smtClean="0"/>
              <a:t>2023. 11. 08.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53030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509A680-B1B6-4DF6-82E6-DE4EA59063B2}" type="datetimeFigureOut">
              <a:rPr lang="hu-HU" smtClean="0"/>
              <a:t>2023. 11. 08.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427977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3509A680-B1B6-4DF6-82E6-DE4EA59063B2}" type="datetimeFigureOut">
              <a:rPr lang="hu-HU" smtClean="0"/>
              <a:t>2023. 11. 08.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83066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3509A680-B1B6-4DF6-82E6-DE4EA59063B2}" type="datetimeFigureOut">
              <a:rPr lang="hu-HU" smtClean="0"/>
              <a:t>2023. 11. 08.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402127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3509A680-B1B6-4DF6-82E6-DE4EA59063B2}" type="datetimeFigureOut">
              <a:rPr lang="hu-HU" smtClean="0"/>
              <a:t>2023. 11. 08.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300188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9A680-B1B6-4DF6-82E6-DE4EA59063B2}" type="datetimeFigureOut">
              <a:rPr lang="hu-HU" smtClean="0"/>
              <a:t>2023. 11. 08.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118342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09A680-B1B6-4DF6-82E6-DE4EA59063B2}" type="datetimeFigureOut">
              <a:rPr lang="hu-HU" smtClean="0"/>
              <a:t>2023. 11. 08.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403661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09A680-B1B6-4DF6-82E6-DE4EA59063B2}" type="datetimeFigureOut">
              <a:rPr lang="hu-HU" smtClean="0"/>
              <a:t>2023. 11. 08.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F4194E9-9F1B-4F25-8A78-AA670A828685}" type="slidenum">
              <a:rPr lang="hu-HU" smtClean="0"/>
              <a:t>‹#›</a:t>
            </a:fld>
            <a:endParaRPr lang="hu-HU"/>
          </a:p>
        </p:txBody>
      </p:sp>
    </p:spTree>
    <p:extLst>
      <p:ext uri="{BB962C8B-B14F-4D97-AF65-F5344CB8AC3E}">
        <p14:creationId xmlns:p14="http://schemas.microsoft.com/office/powerpoint/2010/main" val="347088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9A680-B1B6-4DF6-82E6-DE4EA59063B2}" type="datetimeFigureOut">
              <a:rPr lang="hu-HU" smtClean="0"/>
              <a:t>2023. 11. 08.</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194E9-9F1B-4F25-8A78-AA670A828685}" type="slidenum">
              <a:rPr lang="hu-HU" smtClean="0"/>
              <a:t>‹#›</a:t>
            </a:fld>
            <a:endParaRPr lang="hu-HU"/>
          </a:p>
        </p:txBody>
      </p:sp>
    </p:spTree>
    <p:extLst>
      <p:ext uri="{BB962C8B-B14F-4D97-AF65-F5344CB8AC3E}">
        <p14:creationId xmlns:p14="http://schemas.microsoft.com/office/powerpoint/2010/main" val="3660273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ukelygy@megerti.h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0328FD-1CE7-0BB1-A537-DD6691ACF93C}"/>
              </a:ext>
            </a:extLst>
          </p:cNvPr>
          <p:cNvSpPr>
            <a:spLocks noGrp="1"/>
          </p:cNvSpPr>
          <p:nvPr>
            <p:ph type="ctrTitle"/>
          </p:nvPr>
        </p:nvSpPr>
        <p:spPr>
          <a:xfrm>
            <a:off x="685800" y="338591"/>
            <a:ext cx="7772400" cy="2387600"/>
          </a:xfrm>
        </p:spPr>
        <p:txBody>
          <a:bodyPr>
            <a:normAutofit/>
          </a:bodyPr>
          <a:lstStyle/>
          <a:p>
            <a:r>
              <a:rPr lang="hu-HU" sz="3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Éghajlatvédelmi szempontok érvényesítése Veszprém vármegye </a:t>
            </a:r>
            <a:br>
              <a:rPr lang="hu-HU" sz="3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br>
            <a:r>
              <a:rPr lang="hu-HU" sz="3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Környezetvédelmi Programjának </a:t>
            </a:r>
            <a:br>
              <a:rPr lang="hu-HU" sz="3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br>
            <a:r>
              <a:rPr lang="hu-HU" sz="3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megújítása során</a:t>
            </a:r>
            <a:endParaRPr lang="hu-HU" sz="3000" b="1" dirty="0">
              <a:solidFill>
                <a:srgbClr val="538135"/>
              </a:solidFill>
            </a:endParaRPr>
          </a:p>
        </p:txBody>
      </p:sp>
      <p:sp>
        <p:nvSpPr>
          <p:cNvPr id="3" name="Alcím 2">
            <a:extLst>
              <a:ext uri="{FF2B5EF4-FFF2-40B4-BE49-F238E27FC236}">
                <a16:creationId xmlns:a16="http://schemas.microsoft.com/office/drawing/2014/main" id="{A0C758EF-3447-B0D5-22DD-8D3DDBBD2163}"/>
              </a:ext>
            </a:extLst>
          </p:cNvPr>
          <p:cNvSpPr>
            <a:spLocks noGrp="1"/>
          </p:cNvSpPr>
          <p:nvPr>
            <p:ph type="subTitle" idx="1"/>
          </p:nvPr>
        </p:nvSpPr>
        <p:spPr>
          <a:xfrm>
            <a:off x="1143000" y="3525320"/>
            <a:ext cx="6858000" cy="2726190"/>
          </a:xfrm>
        </p:spPr>
        <p:txBody>
          <a:bodyPr>
            <a:normAutofit/>
          </a:bodyPr>
          <a:lstStyle/>
          <a:p>
            <a:r>
              <a:rPr lang="hu-HU" sz="1800" b="1" dirty="0">
                <a:solidFill>
                  <a:srgbClr val="249F6A"/>
                </a:solidFill>
              </a:rPr>
              <a:t>Dr. Fehér Balázs</a:t>
            </a:r>
          </a:p>
          <a:p>
            <a:r>
              <a:rPr lang="hu-HU" sz="1800" b="1" dirty="0">
                <a:solidFill>
                  <a:srgbClr val="249F6A"/>
                </a:solidFill>
              </a:rPr>
              <a:t> MEGÉRTI Kft.</a:t>
            </a:r>
          </a:p>
          <a:p>
            <a:endParaRPr lang="hu-HU" sz="1400" dirty="0"/>
          </a:p>
          <a:p>
            <a:endParaRPr lang="hu-HU" sz="1400" dirty="0"/>
          </a:p>
          <a:p>
            <a:endParaRPr lang="hu-HU" sz="1400" dirty="0"/>
          </a:p>
          <a:p>
            <a:endParaRPr lang="hu-HU" sz="1400" dirty="0"/>
          </a:p>
          <a:p>
            <a:r>
              <a:rPr lang="hu-HU" sz="1800" b="1" dirty="0">
                <a:solidFill>
                  <a:srgbClr val="D0B72D"/>
                </a:solidFill>
              </a:rPr>
              <a:t>Veszprém, 2023. november 9.</a:t>
            </a:r>
            <a:endParaRPr lang="hu-HU" sz="1400" b="1" dirty="0">
              <a:solidFill>
                <a:srgbClr val="D0B72D"/>
              </a:solidFill>
            </a:endParaRPr>
          </a:p>
        </p:txBody>
      </p:sp>
      <p:pic>
        <p:nvPicPr>
          <p:cNvPr id="5" name="Kép 4">
            <a:extLst>
              <a:ext uri="{FF2B5EF4-FFF2-40B4-BE49-F238E27FC236}">
                <a16:creationId xmlns:a16="http://schemas.microsoft.com/office/drawing/2014/main" id="{F135E054-FF18-1D26-8758-E9AF6379A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8433" y="4280814"/>
            <a:ext cx="2967134" cy="607601"/>
          </a:xfrm>
          <a:prstGeom prst="rect">
            <a:avLst/>
          </a:prstGeom>
        </p:spPr>
      </p:pic>
    </p:spTree>
    <p:extLst>
      <p:ext uri="{BB962C8B-B14F-4D97-AF65-F5344CB8AC3E}">
        <p14:creationId xmlns:p14="http://schemas.microsoft.com/office/powerpoint/2010/main" val="182483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7C9B6B5F-9073-48E4-D32B-35AF6ADCF0B1}"/>
              </a:ext>
            </a:extLst>
          </p:cNvPr>
          <p:cNvGraphicFramePr>
            <a:graphicFrameLocks noGrp="1"/>
          </p:cNvGraphicFramePr>
          <p:nvPr>
            <p:extLst>
              <p:ext uri="{D42A27DB-BD31-4B8C-83A1-F6EECF244321}">
                <p14:modId xmlns:p14="http://schemas.microsoft.com/office/powerpoint/2010/main" val="2423590594"/>
              </p:ext>
            </p:extLst>
          </p:nvPr>
        </p:nvGraphicFramePr>
        <p:xfrm>
          <a:off x="0" y="0"/>
          <a:ext cx="9144000" cy="6928975"/>
        </p:xfrm>
        <a:graphic>
          <a:graphicData uri="http://schemas.openxmlformats.org/drawingml/2006/table">
            <a:tbl>
              <a:tblPr firstRow="1" firstCol="1" bandRow="1"/>
              <a:tblGrid>
                <a:gridCol w="1579161">
                  <a:extLst>
                    <a:ext uri="{9D8B030D-6E8A-4147-A177-3AD203B41FA5}">
                      <a16:colId xmlns:a16="http://schemas.microsoft.com/office/drawing/2014/main" val="2669685461"/>
                    </a:ext>
                  </a:extLst>
                </a:gridCol>
                <a:gridCol w="7564839">
                  <a:extLst>
                    <a:ext uri="{9D8B030D-6E8A-4147-A177-3AD203B41FA5}">
                      <a16:colId xmlns:a16="http://schemas.microsoft.com/office/drawing/2014/main" val="2406863169"/>
                    </a:ext>
                  </a:extLst>
                </a:gridCol>
              </a:tblGrid>
              <a:tr h="852648">
                <a:tc>
                  <a:txBody>
                    <a:bodyPr/>
                    <a:lstStyle/>
                    <a:p>
                      <a:pPr algn="l">
                        <a:lnSpc>
                          <a:spcPct val="107000"/>
                        </a:lnSpc>
                        <a:spcAft>
                          <a:spcPts val="800"/>
                        </a:spcAft>
                      </a:pPr>
                      <a:r>
                        <a:rPr lang="hu-HU" sz="1800" b="0"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megnevezése</a:t>
                      </a:r>
                      <a:endParaRPr lang="hu-HU" sz="2400" b="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0"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 tiszta és virágos Veszprém </a:t>
                      </a:r>
                      <a:r>
                        <a:rPr lang="hu-HU" sz="1800" b="0" kern="0" dirty="0" err="1">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vármegyéért</a:t>
                      </a:r>
                      <a:r>
                        <a:rPr lang="hu-HU" sz="1800" b="0"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hu-HU" sz="1800" b="1"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települési verseny </a:t>
                      </a:r>
                      <a:r>
                        <a:rPr lang="hu-HU" sz="1800" b="0"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lebonyolítása</a:t>
                      </a:r>
                      <a:endParaRPr lang="hu-HU" sz="24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811057944"/>
                  </a:ext>
                </a:extLst>
              </a:tr>
              <a:tr h="421779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Az intézkedés a több, mint két évtizedes múltra visszatekintő Veszprém vármegyei közterület szépítési verseny rendszeres, évenkénti lebonyolítását foglalja magában. A versenyprogram a falvak folyamatos rendbetételére irányul, az értékelendő feladatok az alábbiak:</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Gyomtalanítás, parlagfű irtás, gyepesítés;</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Virágok telepítése;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Fásítás, fák ápolása;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Köztéri bútorzat állagmegóvása;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Vízelvezető árkok rendbetétele;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A közterület tisztán tartása, takarítása;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A település rendezett összképének kialakítása;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A településkapu, városkapu esztétikus kialakítása és környezetének állapota.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341922211"/>
                  </a:ext>
                </a:extLst>
              </a:tr>
              <a:tr h="796500">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a:effectLst/>
                          <a:latin typeface="Calibri" panose="020F0502020204030204" pitchFamily="34" charset="0"/>
                          <a:ea typeface="Calibri" panose="020F0502020204030204" pitchFamily="34" charset="0"/>
                          <a:cs typeface="Calibri" panose="020F0502020204030204" pitchFamily="34" charset="0"/>
                        </a:rPr>
                        <a:t>Veszprém Vármegyei Önkormányzat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1320971239"/>
                  </a:ext>
                </a:extLst>
              </a:tr>
              <a:tr h="991056">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Verseny teljeskörű lebonyolítása, szponzorok bevonása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205213047"/>
                  </a:ext>
                </a:extLst>
              </a:tr>
            </a:tbl>
          </a:graphicData>
        </a:graphic>
      </p:graphicFrame>
    </p:spTree>
    <p:extLst>
      <p:ext uri="{BB962C8B-B14F-4D97-AF65-F5344CB8AC3E}">
        <p14:creationId xmlns:p14="http://schemas.microsoft.com/office/powerpoint/2010/main" val="286110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52C1E150-E47C-B32A-483C-D99EC4C52453}"/>
              </a:ext>
            </a:extLst>
          </p:cNvPr>
          <p:cNvGraphicFramePr>
            <a:graphicFrameLocks noGrp="1"/>
          </p:cNvGraphicFramePr>
          <p:nvPr>
            <p:extLst>
              <p:ext uri="{D42A27DB-BD31-4B8C-83A1-F6EECF244321}">
                <p14:modId xmlns:p14="http://schemas.microsoft.com/office/powerpoint/2010/main" val="40124424"/>
              </p:ext>
            </p:extLst>
          </p:nvPr>
        </p:nvGraphicFramePr>
        <p:xfrm>
          <a:off x="0" y="0"/>
          <a:ext cx="9144000" cy="6860316"/>
        </p:xfrm>
        <a:graphic>
          <a:graphicData uri="http://schemas.openxmlformats.org/drawingml/2006/table">
            <a:tbl>
              <a:tblPr firstRow="1" firstCol="1" bandRow="1"/>
              <a:tblGrid>
                <a:gridCol w="1579161">
                  <a:extLst>
                    <a:ext uri="{9D8B030D-6E8A-4147-A177-3AD203B41FA5}">
                      <a16:colId xmlns:a16="http://schemas.microsoft.com/office/drawing/2014/main" val="1446748086"/>
                    </a:ext>
                  </a:extLst>
                </a:gridCol>
                <a:gridCol w="7564839">
                  <a:extLst>
                    <a:ext uri="{9D8B030D-6E8A-4147-A177-3AD203B41FA5}">
                      <a16:colId xmlns:a16="http://schemas.microsoft.com/office/drawing/2014/main" val="66340687"/>
                    </a:ext>
                  </a:extLst>
                </a:gridCol>
              </a:tblGrid>
              <a:tr h="926143">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Tájékoztató anyag kidolgozása települési önkormányzatok részére a kék- és zöldinfrastruktúra együttes fejlesztéséhez (FOLYAMATBAN)</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2401566186"/>
                  </a:ext>
                </a:extLst>
              </a:tr>
              <a:tr h="399021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Az intézkedés egy olyan gyakorlati szempontok megismertetését előtérbe helyező tájékoztatóanyag kidolgozásra irányul, amely felhívja a települési önkormányzatok munkatársainak, döntéshozóinak figyelmét </a:t>
                      </a:r>
                      <a:r>
                        <a:rPr lang="hu-HU" sz="1800" b="1" kern="0" dirty="0">
                          <a:effectLst/>
                          <a:latin typeface="Calibri" panose="020F0502020204030204" pitchFamily="34" charset="0"/>
                          <a:ea typeface="Calibri" panose="020F0502020204030204" pitchFamily="34" charset="0"/>
                          <a:cs typeface="Calibri" panose="020F0502020204030204" pitchFamily="34" charset="0"/>
                        </a:rPr>
                        <a:t>a települési zöld- és kékinfrastruktúra együttes fejlesztésének jelentőségére, különös tekintettel azok éghajlatváltozáshoz való alkalmazkodásban betöltött szerepére</a:t>
                      </a:r>
                      <a:r>
                        <a:rPr lang="hu-HU" sz="1800" kern="0" dirty="0">
                          <a:effectLst/>
                          <a:latin typeface="Calibri" panose="020F0502020204030204" pitchFamily="34" charset="0"/>
                          <a:ea typeface="Calibri" panose="020F0502020204030204" pitchFamily="34" charset="0"/>
                          <a:cs typeface="Calibri" panose="020F0502020204030204" pitchFamily="34" charset="0"/>
                        </a:rPr>
                        <a:t>, és megvalósult hazai példák részletes bemutatásával támpontot nyújt helyben megvalósítható eljárások, megoldások tervezéséhez. A tájékoztatóanyag – igazodva </a:t>
                      </a:r>
                      <a:r>
                        <a:rPr lang="hu-HU" sz="1800" b="1" kern="0" dirty="0">
                          <a:effectLst/>
                          <a:latin typeface="Calibri" panose="020F0502020204030204" pitchFamily="34" charset="0"/>
                          <a:ea typeface="Calibri" panose="020F0502020204030204" pitchFamily="34" charset="0"/>
                          <a:cs typeface="Calibri" panose="020F0502020204030204" pitchFamily="34" charset="0"/>
                        </a:rPr>
                        <a:t>Veszprém vármegye heterogén természetföldrajzi adottságai</a:t>
                      </a:r>
                      <a:r>
                        <a:rPr lang="hu-HU" sz="1800" kern="0" dirty="0">
                          <a:effectLst/>
                          <a:latin typeface="Calibri" panose="020F0502020204030204" pitchFamily="34" charset="0"/>
                          <a:ea typeface="Calibri" panose="020F0502020204030204" pitchFamily="34" charset="0"/>
                          <a:cs typeface="Calibri" panose="020F0502020204030204" pitchFamily="34" charset="0"/>
                        </a:rPr>
                        <a:t>hoz – többféle éghajlatváltozási kihívásra (pl. aszály, villámárvíz), többféle tájtípus esetében adható zöld-kékinfrastruktúrát érintő fejlesztési lehetőséget is tárgyalni fog. A tájékoztatóanyag alapján a Vármegyei Önkormányzat ösztönzi helyi kék- és zöldinfrastruktúrát célzó projektek előkészítését, megvalósítását.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1343811171"/>
                  </a:ext>
                </a:extLst>
              </a:tr>
              <a:tr h="865157">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a:effectLst/>
                          <a:latin typeface="Calibri" panose="020F0502020204030204" pitchFamily="34" charset="0"/>
                          <a:ea typeface="Calibri" panose="020F0502020204030204" pitchFamily="34" charset="0"/>
                          <a:cs typeface="Calibri" panose="020F0502020204030204" pitchFamily="34" charset="0"/>
                        </a:rPr>
                        <a:t>Veszprém Vármegyei Önkormányzat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642907071"/>
                  </a:ext>
                </a:extLst>
              </a:tr>
              <a:tr h="1076482">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Tájékoztató anyag elkészítése, közreműködés projektfejlesztésben</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3033350678"/>
                  </a:ext>
                </a:extLst>
              </a:tr>
            </a:tbl>
          </a:graphicData>
        </a:graphic>
      </p:graphicFrame>
    </p:spTree>
    <p:extLst>
      <p:ext uri="{BB962C8B-B14F-4D97-AF65-F5344CB8AC3E}">
        <p14:creationId xmlns:p14="http://schemas.microsoft.com/office/powerpoint/2010/main" val="49837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FE22A38C-1500-CD4E-526A-675293412ED6}"/>
              </a:ext>
            </a:extLst>
          </p:cNvPr>
          <p:cNvSpPr txBox="1"/>
          <p:nvPr/>
        </p:nvSpPr>
        <p:spPr>
          <a:xfrm>
            <a:off x="0" y="6466029"/>
            <a:ext cx="9144000" cy="308867"/>
          </a:xfrm>
          <a:prstGeom prst="rect">
            <a:avLst/>
          </a:prstGeom>
          <a:noFill/>
        </p:spPr>
        <p:txBody>
          <a:bodyPr wrap="square">
            <a:spAutoFit/>
          </a:bodyPr>
          <a:lstStyle/>
          <a:p>
            <a:pPr algn="ctr">
              <a:lnSpc>
                <a:spcPct val="115000"/>
              </a:lnSpc>
              <a:spcBef>
                <a:spcPts val="600"/>
              </a:spcBef>
              <a:spcAft>
                <a:spcPts val="600"/>
              </a:spcAft>
            </a:pP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Magyar Tudományos Akadémia, Talajtani és Agrokémiai Kutatóintézet</a:t>
            </a:r>
          </a:p>
        </p:txBody>
      </p:sp>
      <p:sp>
        <p:nvSpPr>
          <p:cNvPr id="6" name="Szövegdoboz 5">
            <a:extLst>
              <a:ext uri="{FF2B5EF4-FFF2-40B4-BE49-F238E27FC236}">
                <a16:creationId xmlns:a16="http://schemas.microsoft.com/office/drawing/2014/main" id="{7383104C-A0DE-5018-B248-10C96D14DA47}"/>
              </a:ext>
            </a:extLst>
          </p:cNvPr>
          <p:cNvSpPr txBox="1"/>
          <p:nvPr/>
        </p:nvSpPr>
        <p:spPr>
          <a:xfrm>
            <a:off x="1056692" y="740037"/>
            <a:ext cx="7049278" cy="286232"/>
          </a:xfrm>
          <a:prstGeom prst="rect">
            <a:avLst/>
          </a:prstGeom>
          <a:noFill/>
        </p:spPr>
        <p:txBody>
          <a:bodyPr wrap="square">
            <a:spAutoFit/>
          </a:bodyPr>
          <a:lstStyle/>
          <a:p>
            <a:pPr algn="ctr" defTabSz="914400">
              <a:lnSpc>
                <a:spcPct val="90000"/>
              </a:lnSpc>
              <a:spcBef>
                <a:spcPts val="1000"/>
              </a:spcBef>
            </a:pPr>
            <a:r>
              <a:rPr lang="hu-HU" sz="1400" b="1" i="1" u="sng">
                <a:solidFill>
                  <a:srgbClr val="249F6A"/>
                </a:solidFill>
              </a:rPr>
              <a:t>Veszprém vármegye eróziós területei</a:t>
            </a:r>
            <a:endParaRPr lang="hu-HU" sz="1400" b="1" i="1" u="sng" dirty="0">
              <a:solidFill>
                <a:srgbClr val="249F6A"/>
              </a:solidFill>
            </a:endParaRPr>
          </a:p>
        </p:txBody>
      </p:sp>
      <p:sp>
        <p:nvSpPr>
          <p:cNvPr id="7" name="Cím 1">
            <a:extLst>
              <a:ext uri="{FF2B5EF4-FFF2-40B4-BE49-F238E27FC236}">
                <a16:creationId xmlns:a16="http://schemas.microsoft.com/office/drawing/2014/main" id="{74917545-ECCD-E38A-FF40-AC1C11F885A6}"/>
              </a:ext>
            </a:extLst>
          </p:cNvPr>
          <p:cNvSpPr>
            <a:spLocks noGrp="1"/>
          </p:cNvSpPr>
          <p:nvPr>
            <p:ph type="title"/>
          </p:nvPr>
        </p:nvSpPr>
        <p:spPr>
          <a:xfrm>
            <a:off x="466531" y="83104"/>
            <a:ext cx="82296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TALAJOK VÉDELME ÉS FENNTARTHATÓ HASZNÁLATA</a:t>
            </a:r>
          </a:p>
        </p:txBody>
      </p:sp>
      <p:pic>
        <p:nvPicPr>
          <p:cNvPr id="4" name="Kép 3" descr="A képen térkép látható&#10;&#10;Automatikusan generált leírás">
            <a:extLst>
              <a:ext uri="{FF2B5EF4-FFF2-40B4-BE49-F238E27FC236}">
                <a16:creationId xmlns:a16="http://schemas.microsoft.com/office/drawing/2014/main" id="{28CE6351-4C56-84CC-71C7-7BFF53B37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81" y="1080000"/>
            <a:ext cx="7114589" cy="5400000"/>
          </a:xfrm>
          <a:prstGeom prst="rect">
            <a:avLst/>
          </a:prstGeom>
        </p:spPr>
      </p:pic>
    </p:spTree>
    <p:extLst>
      <p:ext uri="{BB962C8B-B14F-4D97-AF65-F5344CB8AC3E}">
        <p14:creationId xmlns:p14="http://schemas.microsoft.com/office/powerpoint/2010/main" val="214895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5B23D8F1-5C66-33B3-CF78-197D2DE3A87A}"/>
              </a:ext>
            </a:extLst>
          </p:cNvPr>
          <p:cNvGraphicFramePr>
            <a:graphicFrameLocks noGrp="1"/>
          </p:cNvGraphicFramePr>
          <p:nvPr>
            <p:extLst>
              <p:ext uri="{D42A27DB-BD31-4B8C-83A1-F6EECF244321}">
                <p14:modId xmlns:p14="http://schemas.microsoft.com/office/powerpoint/2010/main" val="3076966555"/>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1755569458"/>
                    </a:ext>
                  </a:extLst>
                </a:gridCol>
                <a:gridCol w="7428618">
                  <a:extLst>
                    <a:ext uri="{9D8B030D-6E8A-4147-A177-3AD203B41FA5}">
                      <a16:colId xmlns:a16="http://schemas.microsoft.com/office/drawing/2014/main" val="283516530"/>
                    </a:ext>
                  </a:extLst>
                </a:gridCol>
              </a:tblGrid>
              <a:tr h="622328">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20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Erózió elleni védekezés megfelelő művelési gyakorlat folytatásával</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1595147132"/>
                  </a:ext>
                </a:extLst>
              </a:tr>
              <a:tr h="2729965">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100">
                          <a:effectLst/>
                          <a:latin typeface="Calibri" panose="020F0502020204030204" pitchFamily="34" charset="0"/>
                          <a:ea typeface="Calibri" panose="020F0502020204030204" pitchFamily="34" charset="0"/>
                          <a:cs typeface="Arial" panose="020B0604020202020204" pitchFamily="34" charset="0"/>
                        </a:rPr>
                        <a:t>Az éghajlatváltozás következtében egyre gyakrabban előforduló özönvízszerű esőzések által előidézett eróziós kártételt képesek mérsékelni a gazdálkodók megfelelő gazdálkodási gyakorlat alkalmazásával. Ennek </a:t>
                      </a:r>
                      <a:r>
                        <a:rPr lang="hu-HU" sz="1800" b="1" kern="100">
                          <a:effectLst/>
                          <a:latin typeface="Calibri" panose="020F0502020204030204" pitchFamily="34" charset="0"/>
                          <a:ea typeface="Calibri" panose="020F0502020204030204" pitchFamily="34" charset="0"/>
                          <a:cs typeface="Arial" panose="020B0604020202020204" pitchFamily="34" charset="0"/>
                        </a:rPr>
                        <a:t>megfelelően kerülni kell a lejtő irányú művelést, a talaj folyamatos takarására kell törekedni, igyekezni kell a talajbolygatás csökkentésére ezeken a területeken.</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u-HU" sz="1800" kern="0">
                          <a:effectLst/>
                          <a:latin typeface="Calibri" panose="020F0502020204030204" pitchFamily="34" charset="0"/>
                          <a:ea typeface="Calibri" panose="020F0502020204030204" pitchFamily="34" charset="0"/>
                          <a:cs typeface="Arial" panose="020B0604020202020204" pitchFamily="34" charset="0"/>
                        </a:rPr>
                        <a:t>Egyes területeken szükség lehet </a:t>
                      </a:r>
                      <a:r>
                        <a:rPr lang="hu-HU" sz="1800" b="1" kern="0">
                          <a:effectLst/>
                          <a:latin typeface="Calibri" panose="020F0502020204030204" pitchFamily="34" charset="0"/>
                          <a:ea typeface="Calibri" panose="020F0502020204030204" pitchFamily="34" charset="0"/>
                          <a:cs typeface="Arial" panose="020B0604020202020204" pitchFamily="34" charset="0"/>
                        </a:rPr>
                        <a:t>az 1970-es években kiépített műszaki védelem helyreállítására is.</a:t>
                      </a:r>
                      <a:r>
                        <a:rPr lang="hu-HU" sz="1800" kern="0">
                          <a:effectLst/>
                          <a:latin typeface="Calibri" panose="020F0502020204030204" pitchFamily="34" charset="0"/>
                          <a:ea typeface="Calibri" panose="020F0502020204030204" pitchFamily="34" charset="0"/>
                          <a:cs typeface="Arial" panose="020B0604020202020204" pitchFamily="34" charset="0"/>
                        </a:rPr>
                        <a:t> Ez gyakran több gazdálkodó együttműködését igényli. Az együttműködés kialakításának jó fórumai lehetnek a hegyközségek.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4180138707"/>
                  </a:ext>
                </a:extLst>
              </a:tr>
              <a:tr h="820600">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Érintett gazdálkodók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i="1" kern="0">
                          <a:effectLst/>
                          <a:latin typeface="Calibri" panose="020F0502020204030204" pitchFamily="34" charset="0"/>
                          <a:ea typeface="Calibri" panose="020F0502020204030204" pitchFamily="34" charset="0"/>
                          <a:cs typeface="Calibri" panose="020F0502020204030204" pitchFamily="34" charset="0"/>
                        </a:rPr>
                        <a:t>Hegyközségek, Falugazdák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932861"/>
                  </a:ext>
                </a:extLst>
              </a:tr>
              <a:tr h="940556">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a:effectLst/>
                          <a:latin typeface="Calibri" panose="020F0502020204030204" pitchFamily="34" charset="0"/>
                          <a:ea typeface="Calibri" panose="020F0502020204030204" pitchFamily="34" charset="0"/>
                          <a:cs typeface="Calibri" panose="020F0502020204030204" pitchFamily="34" charset="0"/>
                        </a:rPr>
                        <a:t>A folyamatok nyomon követése, szükség esetén a felek tájékoztatása a probléma jelentőségéről.</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054891"/>
                  </a:ext>
                </a:extLst>
              </a:tr>
              <a:tr h="485768">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Ütemezés</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a:effectLst/>
                          <a:latin typeface="Calibri" panose="020F0502020204030204" pitchFamily="34" charset="0"/>
                          <a:ea typeface="Calibri" panose="020F0502020204030204" pitchFamily="34" charset="0"/>
                          <a:cs typeface="Calibri" panose="020F0502020204030204" pitchFamily="34" charset="0"/>
                        </a:rPr>
                        <a:t>folyamatos</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353820"/>
                  </a:ext>
                </a:extLst>
              </a:tr>
              <a:tr h="1258783">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Költségigény Vármegyei Önkormányzat részéről</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többletforrást nem igényel</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15376"/>
                  </a:ext>
                </a:extLst>
              </a:tr>
            </a:tbl>
          </a:graphicData>
        </a:graphic>
      </p:graphicFrame>
    </p:spTree>
    <p:extLst>
      <p:ext uri="{BB962C8B-B14F-4D97-AF65-F5344CB8AC3E}">
        <p14:creationId xmlns:p14="http://schemas.microsoft.com/office/powerpoint/2010/main" val="249752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FE22A38C-1500-CD4E-526A-675293412ED6}"/>
              </a:ext>
            </a:extLst>
          </p:cNvPr>
          <p:cNvSpPr txBox="1"/>
          <p:nvPr/>
        </p:nvSpPr>
        <p:spPr>
          <a:xfrm>
            <a:off x="0" y="6466029"/>
            <a:ext cx="9144000" cy="308867"/>
          </a:xfrm>
          <a:prstGeom prst="rect">
            <a:avLst/>
          </a:prstGeom>
          <a:noFill/>
        </p:spPr>
        <p:txBody>
          <a:bodyPr wrap="square">
            <a:spAutoFit/>
          </a:bodyPr>
          <a:lstStyle/>
          <a:p>
            <a:pPr algn="ctr">
              <a:lnSpc>
                <a:spcPct val="115000"/>
              </a:lnSpc>
              <a:spcBef>
                <a:spcPts val="600"/>
              </a:spcBef>
              <a:spcAft>
                <a:spcPts val="600"/>
              </a:spcAft>
            </a:pP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Adatok forrása: Nemzeti Alkalmazkodási Térinformatikai Rendszer, Nemzeti Népegészségügyi Központ </a:t>
            </a:r>
          </a:p>
        </p:txBody>
      </p:sp>
      <p:sp>
        <p:nvSpPr>
          <p:cNvPr id="6" name="Szövegdoboz 5">
            <a:extLst>
              <a:ext uri="{FF2B5EF4-FFF2-40B4-BE49-F238E27FC236}">
                <a16:creationId xmlns:a16="http://schemas.microsoft.com/office/drawing/2014/main" id="{7383104C-A0DE-5018-B248-10C96D14DA47}"/>
              </a:ext>
            </a:extLst>
          </p:cNvPr>
          <p:cNvSpPr txBox="1"/>
          <p:nvPr/>
        </p:nvSpPr>
        <p:spPr>
          <a:xfrm>
            <a:off x="1056692" y="740037"/>
            <a:ext cx="7049278" cy="286232"/>
          </a:xfrm>
          <a:prstGeom prst="rect">
            <a:avLst/>
          </a:prstGeom>
          <a:noFill/>
        </p:spPr>
        <p:txBody>
          <a:bodyPr wrap="square">
            <a:spAutoFit/>
          </a:bodyPr>
          <a:lstStyle/>
          <a:p>
            <a:pPr algn="ctr" defTabSz="914400">
              <a:lnSpc>
                <a:spcPct val="90000"/>
              </a:lnSpc>
              <a:spcBef>
                <a:spcPts val="1000"/>
              </a:spcBef>
            </a:pPr>
            <a:r>
              <a:rPr lang="hu-HU" sz="1400" b="1" i="1" u="sng" dirty="0">
                <a:solidFill>
                  <a:srgbClr val="249F6A"/>
                </a:solidFill>
              </a:rPr>
              <a:t>Veszprém vármegye vízbázisai, és a vármegye településeinek vízminősége</a:t>
            </a:r>
          </a:p>
        </p:txBody>
      </p:sp>
      <p:sp>
        <p:nvSpPr>
          <p:cNvPr id="7" name="Cím 1">
            <a:extLst>
              <a:ext uri="{FF2B5EF4-FFF2-40B4-BE49-F238E27FC236}">
                <a16:creationId xmlns:a16="http://schemas.microsoft.com/office/drawing/2014/main" id="{74917545-ECCD-E38A-FF40-AC1C11F885A6}"/>
              </a:ext>
            </a:extLst>
          </p:cNvPr>
          <p:cNvSpPr>
            <a:spLocks noGrp="1"/>
          </p:cNvSpPr>
          <p:nvPr>
            <p:ph type="title"/>
          </p:nvPr>
        </p:nvSpPr>
        <p:spPr>
          <a:xfrm>
            <a:off x="0" y="83104"/>
            <a:ext cx="91440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IVÓVÍZELLÁTÁS</a:t>
            </a:r>
          </a:p>
        </p:txBody>
      </p:sp>
      <p:pic>
        <p:nvPicPr>
          <p:cNvPr id="3" name="Kép 2" descr="A képen szöveg, térkép, atlasz látható&#10;&#10;Automatikusan generált leírás">
            <a:extLst>
              <a:ext uri="{FF2B5EF4-FFF2-40B4-BE49-F238E27FC236}">
                <a16:creationId xmlns:a16="http://schemas.microsoft.com/office/drawing/2014/main" id="{26428E43-9447-7C1B-C978-C8317AFBE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000"/>
            <a:ext cx="9144000" cy="5282020"/>
          </a:xfrm>
          <a:prstGeom prst="rect">
            <a:avLst/>
          </a:prstGeom>
        </p:spPr>
      </p:pic>
    </p:spTree>
    <p:extLst>
      <p:ext uri="{BB962C8B-B14F-4D97-AF65-F5344CB8AC3E}">
        <p14:creationId xmlns:p14="http://schemas.microsoft.com/office/powerpoint/2010/main" val="233506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C9D2F8EC-DDEF-3968-C11A-6BC01CDD732E}"/>
              </a:ext>
            </a:extLst>
          </p:cNvPr>
          <p:cNvGraphicFramePr>
            <a:graphicFrameLocks noGrp="1"/>
          </p:cNvGraphicFramePr>
          <p:nvPr>
            <p:extLst>
              <p:ext uri="{D42A27DB-BD31-4B8C-83A1-F6EECF244321}">
                <p14:modId xmlns:p14="http://schemas.microsoft.com/office/powerpoint/2010/main" val="3393849670"/>
              </p:ext>
            </p:extLst>
          </p:nvPr>
        </p:nvGraphicFramePr>
        <p:xfrm>
          <a:off x="0" y="0"/>
          <a:ext cx="9144000" cy="6857999"/>
        </p:xfrm>
        <a:graphic>
          <a:graphicData uri="http://schemas.openxmlformats.org/drawingml/2006/table">
            <a:tbl>
              <a:tblPr firstRow="1" firstCol="1" bandRow="1"/>
              <a:tblGrid>
                <a:gridCol w="1715382">
                  <a:extLst>
                    <a:ext uri="{9D8B030D-6E8A-4147-A177-3AD203B41FA5}">
                      <a16:colId xmlns:a16="http://schemas.microsoft.com/office/drawing/2014/main" val="2353828418"/>
                    </a:ext>
                  </a:extLst>
                </a:gridCol>
                <a:gridCol w="7428618">
                  <a:extLst>
                    <a:ext uri="{9D8B030D-6E8A-4147-A177-3AD203B41FA5}">
                      <a16:colId xmlns:a16="http://schemas.microsoft.com/office/drawing/2014/main" val="2743345030"/>
                    </a:ext>
                  </a:extLst>
                </a:gridCol>
              </a:tblGrid>
              <a:tr h="657538">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A biztonságos és folyamatos közüzemi ivóvízellátás megvalósítása, a hálózati veszteségek csökkentése, a szükséges fejlesztések kivitelezése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3022440792"/>
                  </a:ext>
                </a:extLst>
              </a:tr>
              <a:tr h="4427903">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600" kern="0" dirty="0">
                          <a:effectLst/>
                          <a:latin typeface="Calibri" panose="020F0502020204030204" pitchFamily="34" charset="0"/>
                          <a:ea typeface="Calibri" panose="020F0502020204030204" pitchFamily="34" charset="0"/>
                          <a:cs typeface="Arial" panose="020B0604020202020204" pitchFamily="34" charset="0"/>
                        </a:rPr>
                        <a:t>Az intézkedés a következő tevékenységek elvégzését foglalja magában: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A rossz állapotban lévő </a:t>
                      </a:r>
                      <a:r>
                        <a:rPr lang="hu-HU" sz="1600" b="1" kern="0" dirty="0">
                          <a:effectLst/>
                          <a:latin typeface="Calibri" panose="020F0502020204030204" pitchFamily="34" charset="0"/>
                          <a:ea typeface="Calibri" panose="020F0502020204030204" pitchFamily="34" charset="0"/>
                          <a:cs typeface="Arial" panose="020B0604020202020204" pitchFamily="34" charset="0"/>
                        </a:rPr>
                        <a:t>vízellátó hálózatok rekonstrukciója</a:t>
                      </a:r>
                      <a:r>
                        <a:rPr lang="hu-HU" sz="1600" kern="0" dirty="0">
                          <a:effectLst/>
                          <a:latin typeface="Calibri" panose="020F0502020204030204" pitchFamily="34" charset="0"/>
                          <a:ea typeface="Calibri" panose="020F0502020204030204" pitchFamily="34" charset="0"/>
                          <a:cs typeface="Arial" panose="020B0604020202020204" pitchFamily="34" charset="0"/>
                        </a:rPr>
                        <a:t>, kiemelten a jelentős hálózati veszteséggel érintett településeken.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A hálózat terv szerű </a:t>
                      </a:r>
                      <a:r>
                        <a:rPr lang="hu-HU" sz="1600" b="1" kern="0" dirty="0">
                          <a:effectLst/>
                          <a:latin typeface="Calibri" panose="020F0502020204030204" pitchFamily="34" charset="0"/>
                          <a:ea typeface="Calibri" panose="020F0502020204030204" pitchFamily="34" charset="0"/>
                          <a:cs typeface="Arial" panose="020B0604020202020204" pitchFamily="34" charset="0"/>
                        </a:rPr>
                        <a:t>folyamatos karbantartása</a:t>
                      </a:r>
                      <a:r>
                        <a:rPr lang="hu-HU" sz="1600" kern="0" dirty="0">
                          <a:effectLst/>
                          <a:latin typeface="Calibri" panose="020F0502020204030204" pitchFamily="34" charset="0"/>
                          <a:ea typeface="Calibri" panose="020F0502020204030204" pitchFamily="34" charset="0"/>
                          <a:cs typeface="Arial" panose="020B0604020202020204" pitchFamily="34" charset="0"/>
                        </a:rPr>
                        <a:t>, az elöregedő infrastruktúra elemek folyamatos megújítása, jó állapotuk megőrzése érdekében.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u-HU" sz="1600" kern="0" dirty="0">
                          <a:effectLst/>
                          <a:latin typeface="Calibri" panose="020F0502020204030204" pitchFamily="34" charset="0"/>
                          <a:ea typeface="Calibri" panose="020F0502020204030204" pitchFamily="34" charset="0"/>
                          <a:cs typeface="Arial" panose="020B0604020202020204" pitchFamily="34" charset="0"/>
                        </a:rPr>
                        <a:t>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u-HU" sz="1600" kern="0" dirty="0">
                          <a:effectLst/>
                          <a:latin typeface="Calibri" panose="020F0502020204030204" pitchFamily="34" charset="0"/>
                          <a:ea typeface="Calibri" panose="020F0502020204030204" pitchFamily="34" charset="0"/>
                          <a:cs typeface="Arial" panose="020B0604020202020204" pitchFamily="34" charset="0"/>
                        </a:rPr>
                        <a:t>Az intézkedés segítségével jelentősen </a:t>
                      </a:r>
                      <a:r>
                        <a:rPr lang="hu-HU" sz="1600" b="1" kern="0" dirty="0">
                          <a:effectLst/>
                          <a:latin typeface="Calibri" panose="020F0502020204030204" pitchFamily="34" charset="0"/>
                          <a:ea typeface="Calibri" panose="020F0502020204030204" pitchFamily="34" charset="0"/>
                          <a:cs typeface="Arial" panose="020B0604020202020204" pitchFamily="34" charset="0"/>
                        </a:rPr>
                        <a:t>csökkenthető a hálózati vízveszteség</a:t>
                      </a:r>
                      <a:r>
                        <a:rPr lang="hu-HU" sz="1600" kern="0" dirty="0">
                          <a:effectLst/>
                          <a:latin typeface="Calibri" panose="020F0502020204030204" pitchFamily="34" charset="0"/>
                          <a:ea typeface="Calibri" panose="020F0502020204030204" pitchFamily="34" charset="0"/>
                          <a:cs typeface="Arial" panose="020B0604020202020204" pitchFamily="34" charset="0"/>
                        </a:rPr>
                        <a:t>, így mérsékelhető az üzemeltetés költsége, növelhető az ellátásbiztonság, és megelőzhető a vízkészletek pazarlása, amely az éghajlatváltozással összefüggésben kiemelt prioritást kell, hogy élvezzen. Az intézkedés megvalósításának feltétele ugyanakkor egy olyan </a:t>
                      </a:r>
                      <a:r>
                        <a:rPr lang="hu-HU" sz="1600" b="1" kern="0" dirty="0">
                          <a:effectLst/>
                          <a:latin typeface="Calibri" panose="020F0502020204030204" pitchFamily="34" charset="0"/>
                          <a:ea typeface="Calibri" panose="020F0502020204030204" pitchFamily="34" charset="0"/>
                          <a:cs typeface="Arial" panose="020B0604020202020204" pitchFamily="34" charset="0"/>
                        </a:rPr>
                        <a:t>díjrendszer kialakítása, amely fedezetet nyújt a rendszeres karbantartási pótlási munkálatok elvégzésére, ugyanakkor a fogyasztókat ösztönzi a takarékosságra</a:t>
                      </a:r>
                      <a:r>
                        <a:rPr lang="hu-HU" sz="1600" kern="0" dirty="0">
                          <a:effectLst/>
                          <a:latin typeface="Calibri" panose="020F0502020204030204" pitchFamily="34" charset="0"/>
                          <a:ea typeface="Calibri" panose="020F0502020204030204" pitchFamily="34" charset="0"/>
                          <a:cs typeface="Arial" panose="020B0604020202020204" pitchFamily="34" charset="0"/>
                        </a:rPr>
                        <a: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781306352"/>
                  </a:ext>
                </a:extLst>
              </a:tr>
              <a:tr h="825913">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vízmű vállalatok,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i="1" kern="0">
                          <a:effectLst/>
                          <a:latin typeface="Calibri" panose="020F0502020204030204" pitchFamily="34" charset="0"/>
                          <a:ea typeface="Calibri" panose="020F0502020204030204" pitchFamily="34" charset="0"/>
                          <a:cs typeface="Calibri" panose="020F0502020204030204" pitchFamily="34" charset="0"/>
                        </a:rPr>
                        <a:t>Települési önkormányzatok, Kormányzat, Veszprém Vármegyei Önkormányzat</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907047"/>
                  </a:ext>
                </a:extLst>
              </a:tr>
              <a:tr h="946645">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A folyamatok nyomon követése, kapcsolattartás a Kormányzat, és a tulajdonos önkormányzatok között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566495"/>
                  </a:ext>
                </a:extLst>
              </a:tr>
            </a:tbl>
          </a:graphicData>
        </a:graphic>
      </p:graphicFrame>
    </p:spTree>
    <p:extLst>
      <p:ext uri="{BB962C8B-B14F-4D97-AF65-F5344CB8AC3E}">
        <p14:creationId xmlns:p14="http://schemas.microsoft.com/office/powerpoint/2010/main" val="223828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85B21E30-F5B3-72BC-C7DB-9A8493D7C6CE}"/>
              </a:ext>
            </a:extLst>
          </p:cNvPr>
          <p:cNvGraphicFramePr>
            <a:graphicFrameLocks noGrp="1"/>
          </p:cNvGraphicFramePr>
          <p:nvPr>
            <p:extLst>
              <p:ext uri="{D42A27DB-BD31-4B8C-83A1-F6EECF244321}">
                <p14:modId xmlns:p14="http://schemas.microsoft.com/office/powerpoint/2010/main" val="873772020"/>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3380085936"/>
                    </a:ext>
                  </a:extLst>
                </a:gridCol>
                <a:gridCol w="7428618">
                  <a:extLst>
                    <a:ext uri="{9D8B030D-6E8A-4147-A177-3AD203B41FA5}">
                      <a16:colId xmlns:a16="http://schemas.microsoft.com/office/drawing/2014/main" val="3554995830"/>
                    </a:ext>
                  </a:extLst>
                </a:gridCol>
              </a:tblGrid>
              <a:tr h="820185">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20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Balaton térsége ivóvízellátás tervezése program megvalósítása, és a program keretében elhatározott fejlesztések megvalósítása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1059396849"/>
                  </a:ext>
                </a:extLst>
              </a:tr>
              <a:tr h="3826801">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A Balaton parti települések ellátásáért felelős </a:t>
                      </a:r>
                      <a:r>
                        <a:rPr lang="hu-HU" sz="1800" b="1" kern="0" dirty="0">
                          <a:effectLst/>
                          <a:latin typeface="Calibri" panose="020F0502020204030204" pitchFamily="34" charset="0"/>
                          <a:ea typeface="Calibri" panose="020F0502020204030204" pitchFamily="34" charset="0"/>
                          <a:cs typeface="Arial" panose="020B0604020202020204" pitchFamily="34" charset="0"/>
                        </a:rPr>
                        <a:t>kisvízművek és a Balaton vizét tisztító vízművek rendkívül magas üzemeltetési költséggel, és a környezetet terhelő módon, jelentős üvegházhatásúgáz-kibocsátással működnek</a:t>
                      </a:r>
                      <a:r>
                        <a:rPr lang="hu-HU" sz="1800" kern="0" dirty="0">
                          <a:effectLst/>
                          <a:latin typeface="Calibri" panose="020F0502020204030204" pitchFamily="34" charset="0"/>
                          <a:ea typeface="Calibri" panose="020F0502020204030204" pitchFamily="34" charset="0"/>
                          <a:cs typeface="Arial" panose="020B0604020202020204" pitchFamily="34" charset="0"/>
                        </a:rPr>
                        <a:t>, egyes településeken vízminőségi problémák is jelentkeznek, elsősorban a turistaszezonban, amikor a Balatonra alapozott felszíni vízkivételi műveket jelentősebb mértékben veszik igénybe.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A projekt ezek kiváltását tervezi, amit a vízbáziskutatás alapoz meg. A Dunántúli Regionális Vízmű Zrt. által az egész balatoni térség ivóvízellátásának modernizációjára indított program eredményeként jelentős módon javulhat majd a térség biztonságos vízellátása.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804944778"/>
                  </a:ext>
                </a:extLst>
              </a:tr>
              <a:tr h="1030209">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Dunántúli Regionális Vízmű Zrt.,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i="1" kern="0">
                          <a:effectLst/>
                          <a:latin typeface="Calibri" panose="020F0502020204030204" pitchFamily="34" charset="0"/>
                          <a:ea typeface="Calibri" panose="020F0502020204030204" pitchFamily="34" charset="0"/>
                          <a:cs typeface="Calibri" panose="020F0502020204030204" pitchFamily="34" charset="0"/>
                        </a:rPr>
                        <a:t>Települési önkormányzatok, Kormányzat, Veszprém Vármegyei Önkormányzat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28088"/>
                  </a:ext>
                </a:extLst>
              </a:tr>
              <a:tr h="1180805">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A program megvalósulásának nyomon követése, annak támogatása, szükség esetén kapcsolattartás az érintett felek között.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324695"/>
                  </a:ext>
                </a:extLst>
              </a:tr>
            </a:tbl>
          </a:graphicData>
        </a:graphic>
      </p:graphicFrame>
    </p:spTree>
    <p:extLst>
      <p:ext uri="{BB962C8B-B14F-4D97-AF65-F5344CB8AC3E}">
        <p14:creationId xmlns:p14="http://schemas.microsoft.com/office/powerpoint/2010/main" val="1104722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FE22A38C-1500-CD4E-526A-675293412ED6}"/>
              </a:ext>
            </a:extLst>
          </p:cNvPr>
          <p:cNvSpPr txBox="1"/>
          <p:nvPr/>
        </p:nvSpPr>
        <p:spPr>
          <a:xfrm>
            <a:off x="0" y="6466029"/>
            <a:ext cx="9144000" cy="308867"/>
          </a:xfrm>
          <a:prstGeom prst="rect">
            <a:avLst/>
          </a:prstGeom>
          <a:noFill/>
        </p:spPr>
        <p:txBody>
          <a:bodyPr wrap="square">
            <a:spAutoFit/>
          </a:bodyPr>
          <a:lstStyle/>
          <a:p>
            <a:pPr algn="ctr">
              <a:lnSpc>
                <a:spcPct val="115000"/>
              </a:lnSpc>
              <a:spcBef>
                <a:spcPts val="600"/>
              </a:spcBef>
              <a:spcAft>
                <a:spcPts val="600"/>
              </a:spcAft>
            </a:pP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Index.hu</a:t>
            </a:r>
          </a:p>
        </p:txBody>
      </p:sp>
      <p:sp>
        <p:nvSpPr>
          <p:cNvPr id="6" name="Szövegdoboz 5">
            <a:extLst>
              <a:ext uri="{FF2B5EF4-FFF2-40B4-BE49-F238E27FC236}">
                <a16:creationId xmlns:a16="http://schemas.microsoft.com/office/drawing/2014/main" id="{7383104C-A0DE-5018-B248-10C96D14DA47}"/>
              </a:ext>
            </a:extLst>
          </p:cNvPr>
          <p:cNvSpPr txBox="1"/>
          <p:nvPr/>
        </p:nvSpPr>
        <p:spPr>
          <a:xfrm>
            <a:off x="1056692" y="740037"/>
            <a:ext cx="7049278" cy="286232"/>
          </a:xfrm>
          <a:prstGeom prst="rect">
            <a:avLst/>
          </a:prstGeom>
          <a:noFill/>
        </p:spPr>
        <p:txBody>
          <a:bodyPr wrap="square">
            <a:spAutoFit/>
          </a:bodyPr>
          <a:lstStyle/>
          <a:p>
            <a:pPr algn="ctr" defTabSz="914400">
              <a:lnSpc>
                <a:spcPct val="90000"/>
              </a:lnSpc>
              <a:spcBef>
                <a:spcPts val="1000"/>
              </a:spcBef>
            </a:pPr>
            <a:r>
              <a:rPr lang="hu-HU" sz="1400" b="1" i="1" u="sng" dirty="0">
                <a:solidFill>
                  <a:srgbClr val="249F6A"/>
                </a:solidFill>
              </a:rPr>
              <a:t>Csapadékvíz elöntés Bakonybélen</a:t>
            </a:r>
          </a:p>
        </p:txBody>
      </p:sp>
      <p:sp>
        <p:nvSpPr>
          <p:cNvPr id="7" name="Cím 1">
            <a:extLst>
              <a:ext uri="{FF2B5EF4-FFF2-40B4-BE49-F238E27FC236}">
                <a16:creationId xmlns:a16="http://schemas.microsoft.com/office/drawing/2014/main" id="{74917545-ECCD-E38A-FF40-AC1C11F885A6}"/>
              </a:ext>
            </a:extLst>
          </p:cNvPr>
          <p:cNvSpPr>
            <a:spLocks noGrp="1"/>
          </p:cNvSpPr>
          <p:nvPr>
            <p:ph type="title"/>
          </p:nvPr>
        </p:nvSpPr>
        <p:spPr>
          <a:xfrm>
            <a:off x="0" y="83104"/>
            <a:ext cx="91440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TELEPÜLÉSI CSAPADÉKVÍZ-GAZDÁLKODÁS</a:t>
            </a:r>
            <a:endParaRPr lang="hu-HU" sz="2500" dirty="0">
              <a:solidFill>
                <a:srgbClr val="538135"/>
              </a:solidFill>
            </a:endParaRPr>
          </a:p>
        </p:txBody>
      </p:sp>
      <p:pic>
        <p:nvPicPr>
          <p:cNvPr id="4" name="Kép 3">
            <a:extLst>
              <a:ext uri="{FF2B5EF4-FFF2-40B4-BE49-F238E27FC236}">
                <a16:creationId xmlns:a16="http://schemas.microsoft.com/office/drawing/2014/main" id="{37359206-0877-980A-9DEF-9F60F9F3F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41" y="1080000"/>
            <a:ext cx="8107918" cy="5400000"/>
          </a:xfrm>
          <a:prstGeom prst="rect">
            <a:avLst/>
          </a:prstGeom>
        </p:spPr>
      </p:pic>
    </p:spTree>
    <p:extLst>
      <p:ext uri="{BB962C8B-B14F-4D97-AF65-F5344CB8AC3E}">
        <p14:creationId xmlns:p14="http://schemas.microsoft.com/office/powerpoint/2010/main" val="361548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3AF72B0A-786E-A828-A528-EACB078F79FC}"/>
              </a:ext>
            </a:extLst>
          </p:cNvPr>
          <p:cNvGraphicFramePr>
            <a:graphicFrameLocks noGrp="1"/>
          </p:cNvGraphicFramePr>
          <p:nvPr>
            <p:extLst>
              <p:ext uri="{D42A27DB-BD31-4B8C-83A1-F6EECF244321}">
                <p14:modId xmlns:p14="http://schemas.microsoft.com/office/powerpoint/2010/main" val="1470270191"/>
              </p:ext>
            </p:extLst>
          </p:nvPr>
        </p:nvGraphicFramePr>
        <p:xfrm>
          <a:off x="0" y="1"/>
          <a:ext cx="9144000" cy="6866022"/>
        </p:xfrm>
        <a:graphic>
          <a:graphicData uri="http://schemas.openxmlformats.org/drawingml/2006/table">
            <a:tbl>
              <a:tblPr firstRow="1" firstCol="1" bandRow="1"/>
              <a:tblGrid>
                <a:gridCol w="1715382">
                  <a:extLst>
                    <a:ext uri="{9D8B030D-6E8A-4147-A177-3AD203B41FA5}">
                      <a16:colId xmlns:a16="http://schemas.microsoft.com/office/drawing/2014/main" val="476235159"/>
                    </a:ext>
                  </a:extLst>
                </a:gridCol>
                <a:gridCol w="7428618">
                  <a:extLst>
                    <a:ext uri="{9D8B030D-6E8A-4147-A177-3AD203B41FA5}">
                      <a16:colId xmlns:a16="http://schemas.microsoft.com/office/drawing/2014/main" val="2502258941"/>
                    </a:ext>
                  </a:extLst>
                </a:gridCol>
              </a:tblGrid>
              <a:tr h="438446">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4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Települési csapadékvízgazdálkodás fejlesztése integrált szemlélet mentén</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869071379"/>
                  </a:ext>
                </a:extLst>
              </a:tr>
              <a:tr h="4404542">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400" kern="0" dirty="0">
                          <a:effectLst/>
                          <a:latin typeface="Calibri" panose="020F0502020204030204" pitchFamily="34" charset="0"/>
                          <a:ea typeface="Calibri" panose="020F0502020204030204" pitchFamily="34" charset="0"/>
                          <a:cs typeface="Arial" panose="020B0604020202020204" pitchFamily="34" charset="0"/>
                        </a:rPr>
                        <a:t>Az intézkedés olyan, minden tekintetben integrált szemlélet érvényesülését ösztönzi a települési csapadékvízgazdálkodásban, amely az alábbi szempontok – adatalapú felméréseken nyugvó – mérlegelését követően dönt a szükséges beruházásokról, fejlesztésekről:</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a </a:t>
                      </a:r>
                      <a:r>
                        <a:rPr lang="hu-HU" sz="1400" b="1" kern="0" dirty="0">
                          <a:effectLst/>
                          <a:latin typeface="Calibri" panose="020F0502020204030204" pitchFamily="34" charset="0"/>
                          <a:ea typeface="Calibri" panose="020F0502020204030204" pitchFamily="34" charset="0"/>
                          <a:cs typeface="Arial" panose="020B0604020202020204" pitchFamily="34" charset="0"/>
                        </a:rPr>
                        <a:t>település egészére kiterjedő tervezési fókusz </a:t>
                      </a:r>
                      <a:r>
                        <a:rPr lang="hu-HU" sz="1400" kern="0" dirty="0">
                          <a:effectLst/>
                          <a:latin typeface="Calibri" panose="020F0502020204030204" pitchFamily="34" charset="0"/>
                          <a:ea typeface="Calibri" panose="020F0502020204030204" pitchFamily="34" charset="0"/>
                          <a:cs typeface="Arial" panose="020B0604020202020204" pitchFamily="34" charset="0"/>
                        </a:rPr>
                        <a:t>alkalmazása;</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a település vízgazdálkodásában meghatározó szerepet betöltő szereplők (települési önkormányzat, érintett vízfolyások kezelői, zöldterület-fenntartó cég, gazdálkodók, erdőgazdálkodók, nagy kiterjedésű ipari, kereskedelmi telephellyel rendelkező gazdasági szereplők, azonos vízgyűjtőn elhelyezkedő szomszédos települések önkormányzatai) közti kommunikáció, vízgyűjtőszintű-tervezés megvalósítása, a beavatkozások optimális helyszíneinek meghatározása érdekében;</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a vizek kártételei elleni </a:t>
                      </a:r>
                      <a:r>
                        <a:rPr lang="hu-HU" sz="1400" b="1" kern="0" dirty="0">
                          <a:effectLst/>
                          <a:latin typeface="Calibri" panose="020F0502020204030204" pitchFamily="34" charset="0"/>
                          <a:ea typeface="Calibri" panose="020F0502020204030204" pitchFamily="34" charset="0"/>
                          <a:cs typeface="Arial" panose="020B0604020202020204" pitchFamily="34" charset="0"/>
                        </a:rPr>
                        <a:t>védelem</a:t>
                      </a:r>
                      <a:r>
                        <a:rPr lang="hu-HU" sz="1400" kern="0" dirty="0">
                          <a:effectLst/>
                          <a:latin typeface="Calibri" panose="020F0502020204030204" pitchFamily="34" charset="0"/>
                          <a:ea typeface="Calibri" panose="020F0502020204030204" pitchFamily="34" charset="0"/>
                          <a:cs typeface="Arial" panose="020B0604020202020204" pitchFamily="34" charset="0"/>
                        </a:rPr>
                        <a:t> hosszú távú megoldása mellett a </a:t>
                      </a:r>
                      <a:r>
                        <a:rPr lang="hu-HU" sz="1400" b="1" kern="0" dirty="0">
                          <a:effectLst/>
                          <a:latin typeface="Calibri" panose="020F0502020204030204" pitchFamily="34" charset="0"/>
                          <a:ea typeface="Calibri" panose="020F0502020204030204" pitchFamily="34" charset="0"/>
                          <a:cs typeface="Arial" panose="020B0604020202020204" pitchFamily="34" charset="0"/>
                        </a:rPr>
                        <a:t>vízvisszatartás</a:t>
                      </a:r>
                      <a:r>
                        <a:rPr lang="hu-HU" sz="1400" kern="0" dirty="0">
                          <a:effectLst/>
                          <a:latin typeface="Calibri" panose="020F0502020204030204" pitchFamily="34" charset="0"/>
                          <a:ea typeface="Calibri" panose="020F0502020204030204" pitchFamily="34" charset="0"/>
                          <a:cs typeface="Arial" panose="020B0604020202020204" pitchFamily="34" charset="0"/>
                        </a:rPr>
                        <a:t> helyi lehetőségeinek felmérése a műtárgyakban, tároló eszközökben, vagy talajban </a:t>
                      </a:r>
                      <a:r>
                        <a:rPr lang="hu-HU" sz="1400" kern="0" dirty="0" err="1">
                          <a:effectLst/>
                          <a:latin typeface="Calibri" panose="020F0502020204030204" pitchFamily="34" charset="0"/>
                          <a:ea typeface="Calibri" panose="020F0502020204030204" pitchFamily="34" charset="0"/>
                          <a:cs typeface="Arial" panose="020B0604020202020204" pitchFamily="34" charset="0"/>
                        </a:rPr>
                        <a:t>eltározott</a:t>
                      </a:r>
                      <a:r>
                        <a:rPr lang="hu-HU" sz="1400" kern="0" dirty="0">
                          <a:effectLst/>
                          <a:latin typeface="Calibri" panose="020F0502020204030204" pitchFamily="34" charset="0"/>
                          <a:ea typeface="Calibri" panose="020F0502020204030204" pitchFamily="34" charset="0"/>
                          <a:cs typeface="Arial" panose="020B0604020202020204" pitchFamily="34" charset="0"/>
                        </a:rPr>
                        <a:t> víz későbbi hasznosítási igényeit szem előtt tartva (pl. záportározók, talaj alatti csapadékvíztárolók, beszivárogtató eszközök alkalmazása);</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a települési </a:t>
                      </a:r>
                      <a:r>
                        <a:rPr lang="hu-HU" sz="1400" b="1" kern="0" dirty="0">
                          <a:effectLst/>
                          <a:latin typeface="Calibri" panose="020F0502020204030204" pitchFamily="34" charset="0"/>
                          <a:ea typeface="Calibri" panose="020F0502020204030204" pitchFamily="34" charset="0"/>
                          <a:cs typeface="Arial" panose="020B0604020202020204" pitchFamily="34" charset="0"/>
                        </a:rPr>
                        <a:t>zöldfelületi elemek lefolyáslassító, beszivárogtató funkciójának </a:t>
                      </a:r>
                      <a:r>
                        <a:rPr lang="hu-HU" sz="1400" kern="0" dirty="0">
                          <a:effectLst/>
                          <a:latin typeface="Calibri" panose="020F0502020204030204" pitchFamily="34" charset="0"/>
                          <a:ea typeface="Calibri" panose="020F0502020204030204" pitchFamily="34" charset="0"/>
                          <a:cs typeface="Arial" panose="020B0604020202020204" pitchFamily="34" charset="0"/>
                        </a:rPr>
                        <a:t>lehető legteljesebb mértékű kihasználása (pl. esőkertek kialakítása).</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3297618512"/>
                  </a:ext>
                </a:extLst>
              </a:tr>
              <a:tr h="817820">
                <a:tc>
                  <a:txBody>
                    <a:bodyPr/>
                    <a:lstStyle/>
                    <a:p>
                      <a:pPr algn="l">
                        <a:lnSpc>
                          <a:spcPct val="107000"/>
                        </a:lnSpc>
                        <a:spcAft>
                          <a:spcPts val="800"/>
                        </a:spcAft>
                      </a:pPr>
                      <a:r>
                        <a:rPr lang="hu-HU" sz="14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4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400" u="sng" kern="0">
                          <a:effectLst/>
                          <a:latin typeface="Calibri" panose="020F0502020204030204" pitchFamily="34" charset="0"/>
                          <a:ea typeface="Calibri" panose="020F0502020204030204" pitchFamily="34" charset="0"/>
                          <a:cs typeface="Calibri" panose="020F0502020204030204" pitchFamily="34" charset="0"/>
                        </a:rPr>
                        <a:t>Települési önkormányzat</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400" i="1" kern="0">
                          <a:effectLst/>
                          <a:latin typeface="Calibri" panose="020F0502020204030204" pitchFamily="34" charset="0"/>
                          <a:ea typeface="Calibri" panose="020F0502020204030204" pitchFamily="34" charset="0"/>
                          <a:cs typeface="Calibri" panose="020F0502020204030204" pitchFamily="34" charset="0"/>
                        </a:rPr>
                        <a:t>vízfolyások kezelői, zöldterületek kezelői, gazdálkodó szervezetek (különösen az agrárszektorban érintett helyi szereplők)</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368152"/>
                  </a:ext>
                </a:extLst>
              </a:tr>
              <a:tr h="1197191">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400" kern="0" dirty="0">
                          <a:effectLst/>
                          <a:latin typeface="Calibri" panose="020F0502020204030204" pitchFamily="34" charset="0"/>
                          <a:ea typeface="Calibri" panose="020F0502020204030204" pitchFamily="34" charset="0"/>
                          <a:cs typeface="Calibri" panose="020F0502020204030204" pitchFamily="34" charset="0"/>
                        </a:rPr>
                        <a:t>Kezdeményezés települések felé;</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400" kern="0" dirty="0">
                          <a:effectLst/>
                          <a:latin typeface="Calibri" panose="020F0502020204030204" pitchFamily="34" charset="0"/>
                          <a:ea typeface="Calibri" panose="020F0502020204030204" pitchFamily="34" charset="0"/>
                          <a:cs typeface="Calibri" panose="020F0502020204030204" pitchFamily="34" charset="0"/>
                        </a:rPr>
                        <a:t>A települési környezetvédelmi programok véleményezése során az intézkedésben foglaltaknak megfelelő tartalmú javaslatok megfogalmazása;</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400" kern="0" dirty="0">
                          <a:effectLst/>
                          <a:latin typeface="Calibri" panose="020F0502020204030204" pitchFamily="34" charset="0"/>
                          <a:ea typeface="Calibri" panose="020F0502020204030204" pitchFamily="34" charset="0"/>
                          <a:cs typeface="Calibri" panose="020F0502020204030204" pitchFamily="34" charset="0"/>
                        </a:rPr>
                        <a:t>Igény esetén közvetítés az érintett felek között, jó gyakorlatok megosztása.</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0367" marR="60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106970"/>
                  </a:ext>
                </a:extLst>
              </a:tr>
            </a:tbl>
          </a:graphicData>
        </a:graphic>
      </p:graphicFrame>
    </p:spTree>
    <p:extLst>
      <p:ext uri="{BB962C8B-B14F-4D97-AF65-F5344CB8AC3E}">
        <p14:creationId xmlns:p14="http://schemas.microsoft.com/office/powerpoint/2010/main" val="395921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FE22A38C-1500-CD4E-526A-675293412ED6}"/>
              </a:ext>
            </a:extLst>
          </p:cNvPr>
          <p:cNvSpPr txBox="1"/>
          <p:nvPr/>
        </p:nvSpPr>
        <p:spPr>
          <a:xfrm>
            <a:off x="0" y="6466029"/>
            <a:ext cx="9144000" cy="308867"/>
          </a:xfrm>
          <a:prstGeom prst="rect">
            <a:avLst/>
          </a:prstGeom>
          <a:noFill/>
        </p:spPr>
        <p:txBody>
          <a:bodyPr wrap="square">
            <a:spAutoFit/>
          </a:bodyPr>
          <a:lstStyle/>
          <a:p>
            <a:pPr algn="ctr">
              <a:lnSpc>
                <a:spcPct val="115000"/>
              </a:lnSpc>
              <a:spcBef>
                <a:spcPts val="600"/>
              </a:spcBef>
              <a:spcAft>
                <a:spcPts val="600"/>
              </a:spcAft>
            </a:pP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Adatok forrása: Magyarország Árvízi Országos Kockázatkezelési Terve, Nemzeti Alkalmazkodási Térinformatikai Rendszer</a:t>
            </a:r>
          </a:p>
        </p:txBody>
      </p:sp>
      <p:sp>
        <p:nvSpPr>
          <p:cNvPr id="6" name="Szövegdoboz 5">
            <a:extLst>
              <a:ext uri="{FF2B5EF4-FFF2-40B4-BE49-F238E27FC236}">
                <a16:creationId xmlns:a16="http://schemas.microsoft.com/office/drawing/2014/main" id="{7383104C-A0DE-5018-B248-10C96D14DA47}"/>
              </a:ext>
            </a:extLst>
          </p:cNvPr>
          <p:cNvSpPr txBox="1"/>
          <p:nvPr/>
        </p:nvSpPr>
        <p:spPr>
          <a:xfrm>
            <a:off x="1056692" y="740037"/>
            <a:ext cx="7049278" cy="286232"/>
          </a:xfrm>
          <a:prstGeom prst="rect">
            <a:avLst/>
          </a:prstGeom>
          <a:noFill/>
        </p:spPr>
        <p:txBody>
          <a:bodyPr wrap="square">
            <a:spAutoFit/>
          </a:bodyPr>
          <a:lstStyle/>
          <a:p>
            <a:pPr algn="ctr" defTabSz="914400">
              <a:lnSpc>
                <a:spcPct val="90000"/>
              </a:lnSpc>
              <a:spcBef>
                <a:spcPts val="1000"/>
              </a:spcBef>
            </a:pPr>
            <a:r>
              <a:rPr lang="hu-HU" sz="1400" b="1" i="1" u="sng" dirty="0">
                <a:solidFill>
                  <a:srgbClr val="249F6A"/>
                </a:solidFill>
              </a:rPr>
              <a:t>Ár-és belvíz veszélyeztetettség Veszprém vármegye területén </a:t>
            </a:r>
          </a:p>
        </p:txBody>
      </p:sp>
      <p:sp>
        <p:nvSpPr>
          <p:cNvPr id="7" name="Cím 1">
            <a:extLst>
              <a:ext uri="{FF2B5EF4-FFF2-40B4-BE49-F238E27FC236}">
                <a16:creationId xmlns:a16="http://schemas.microsoft.com/office/drawing/2014/main" id="{74917545-ECCD-E38A-FF40-AC1C11F885A6}"/>
              </a:ext>
            </a:extLst>
          </p:cNvPr>
          <p:cNvSpPr>
            <a:spLocks noGrp="1"/>
          </p:cNvSpPr>
          <p:nvPr>
            <p:ph type="title"/>
          </p:nvPr>
        </p:nvSpPr>
        <p:spPr>
          <a:xfrm>
            <a:off x="0" y="83104"/>
            <a:ext cx="91440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ÁR- ÉS BELVÍZGAZDÁLKODÁS</a:t>
            </a:r>
            <a:endParaRPr lang="hu-HU" sz="2500" dirty="0">
              <a:solidFill>
                <a:srgbClr val="538135"/>
              </a:solidFill>
            </a:endParaRPr>
          </a:p>
        </p:txBody>
      </p:sp>
      <p:pic>
        <p:nvPicPr>
          <p:cNvPr id="4" name="Kép 3" descr="A képen térkép, szöveg, atlasz látható">
            <a:extLst>
              <a:ext uri="{FF2B5EF4-FFF2-40B4-BE49-F238E27FC236}">
                <a16:creationId xmlns:a16="http://schemas.microsoft.com/office/drawing/2014/main" id="{C635991D-C801-CD84-F873-4CD48A1EF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630" y="1080000"/>
            <a:ext cx="6814740" cy="5400000"/>
          </a:xfrm>
          <a:prstGeom prst="rect">
            <a:avLst/>
          </a:prstGeom>
        </p:spPr>
      </p:pic>
    </p:spTree>
    <p:extLst>
      <p:ext uri="{BB962C8B-B14F-4D97-AF65-F5344CB8AC3E}">
        <p14:creationId xmlns:p14="http://schemas.microsoft.com/office/powerpoint/2010/main" val="174639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4DE4C5-1C50-C20D-04A4-3222338CC0F0}"/>
              </a:ext>
            </a:extLst>
          </p:cNvPr>
          <p:cNvSpPr>
            <a:spLocks noGrp="1"/>
          </p:cNvSpPr>
          <p:nvPr>
            <p:ph type="title"/>
          </p:nvPr>
        </p:nvSpPr>
        <p:spPr>
          <a:xfrm>
            <a:off x="628650" y="89186"/>
            <a:ext cx="7886700" cy="521184"/>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5. Nemzeti Környezetvédelmi Program</a:t>
            </a:r>
          </a:p>
        </p:txBody>
      </p:sp>
      <p:sp>
        <p:nvSpPr>
          <p:cNvPr id="5" name="Tartalom helye 4">
            <a:extLst>
              <a:ext uri="{FF2B5EF4-FFF2-40B4-BE49-F238E27FC236}">
                <a16:creationId xmlns:a16="http://schemas.microsoft.com/office/drawing/2014/main" id="{BD6F1F29-F473-5BE6-724A-03240DA65033}"/>
              </a:ext>
            </a:extLst>
          </p:cNvPr>
          <p:cNvSpPr>
            <a:spLocks noGrp="1"/>
          </p:cNvSpPr>
          <p:nvPr>
            <p:ph idx="1"/>
          </p:nvPr>
        </p:nvSpPr>
        <p:spPr>
          <a:xfrm>
            <a:off x="538259" y="1054262"/>
            <a:ext cx="8067481" cy="1698269"/>
          </a:xfrm>
        </p:spPr>
        <p:txBody>
          <a:bodyPr>
            <a:noAutofit/>
          </a:bodyPr>
          <a:lstStyle/>
          <a:p>
            <a:pPr marL="0" indent="0" algn="just">
              <a:buNone/>
            </a:pPr>
            <a:r>
              <a:rPr lang="hu-HU" sz="1400" b="1" i="1" u="sng" dirty="0">
                <a:solidFill>
                  <a:srgbClr val="249F6A"/>
                </a:solidFill>
              </a:rPr>
              <a:t>Háttér:</a:t>
            </a:r>
            <a:r>
              <a:rPr lang="hu-HU" sz="1400" dirty="0"/>
              <a:t> </a:t>
            </a:r>
          </a:p>
          <a:p>
            <a:pPr marL="0" indent="0" algn="just">
              <a:buNone/>
            </a:pPr>
            <a:r>
              <a:rPr lang="hu-HU" sz="1400" dirty="0"/>
              <a:t>Magyarország környezetpolitikai céljainak és intézkedéseinek átfogó keretét 1997 óta a hat éves időtartamokra szóló Nemzeti Környezetvédelmi Programok jelentik</a:t>
            </a:r>
            <a:endParaRPr lang="hu-HU" sz="1400" b="1" dirty="0"/>
          </a:p>
          <a:p>
            <a:pPr marL="0" indent="0" algn="just">
              <a:buNone/>
            </a:pPr>
            <a:r>
              <a:rPr lang="hu-HU" sz="1400" b="1" i="1" u="sng" dirty="0">
                <a:solidFill>
                  <a:srgbClr val="249F6A"/>
                </a:solidFill>
              </a:rPr>
              <a:t>Elfogadás: </a:t>
            </a:r>
          </a:p>
          <a:p>
            <a:pPr marL="0" indent="0" algn="just">
              <a:buNone/>
            </a:pPr>
            <a:r>
              <a:rPr lang="hu-HU" sz="1400" dirty="0"/>
              <a:t>62/2022. (XII. 9.) OGY határozat a 2021-2026-ig szóló 5. Nemzeti Környezetvédelmi Programról</a:t>
            </a:r>
          </a:p>
          <a:p>
            <a:pPr marL="0" indent="0" algn="r">
              <a:buNone/>
            </a:pPr>
            <a:r>
              <a:rPr lang="hu-HU" sz="1400" dirty="0"/>
              <a:t>Veszprém vármegye programja erre alapul, de figyelembe veszi az időeltolódást</a:t>
            </a:r>
          </a:p>
          <a:p>
            <a:pPr marL="0" indent="0" algn="just">
              <a:buNone/>
            </a:pPr>
            <a:endParaRPr lang="hu-HU" sz="1400" dirty="0"/>
          </a:p>
          <a:p>
            <a:pPr marL="0" indent="0" algn="just">
              <a:buNone/>
            </a:pPr>
            <a:endParaRPr lang="hu-HU" sz="1400" dirty="0"/>
          </a:p>
        </p:txBody>
      </p:sp>
      <p:pic>
        <p:nvPicPr>
          <p:cNvPr id="7" name="Kép 6">
            <a:extLst>
              <a:ext uri="{FF2B5EF4-FFF2-40B4-BE49-F238E27FC236}">
                <a16:creationId xmlns:a16="http://schemas.microsoft.com/office/drawing/2014/main" id="{3217D9E1-D5A8-34A6-6A97-C2AB0B382B94}"/>
              </a:ext>
            </a:extLst>
          </p:cNvPr>
          <p:cNvPicPr>
            <a:picLocks noChangeAspect="1"/>
          </p:cNvPicPr>
          <p:nvPr/>
        </p:nvPicPr>
        <p:blipFill>
          <a:blip r:embed="rId2"/>
          <a:stretch>
            <a:fillRect/>
          </a:stretch>
        </p:blipFill>
        <p:spPr>
          <a:xfrm>
            <a:off x="429036" y="2841858"/>
            <a:ext cx="8285926" cy="3438378"/>
          </a:xfrm>
          <a:prstGeom prst="rect">
            <a:avLst/>
          </a:prstGeom>
        </p:spPr>
      </p:pic>
    </p:spTree>
    <p:extLst>
      <p:ext uri="{BB962C8B-B14F-4D97-AF65-F5344CB8AC3E}">
        <p14:creationId xmlns:p14="http://schemas.microsoft.com/office/powerpoint/2010/main" val="216888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áblázat 9">
            <a:extLst>
              <a:ext uri="{FF2B5EF4-FFF2-40B4-BE49-F238E27FC236}">
                <a16:creationId xmlns:a16="http://schemas.microsoft.com/office/drawing/2014/main" id="{6F346443-1B5C-B3A6-2360-313109507567}"/>
              </a:ext>
            </a:extLst>
          </p:cNvPr>
          <p:cNvGraphicFramePr>
            <a:graphicFrameLocks noGrp="1"/>
          </p:cNvGraphicFramePr>
          <p:nvPr>
            <p:extLst>
              <p:ext uri="{D42A27DB-BD31-4B8C-83A1-F6EECF244321}">
                <p14:modId xmlns:p14="http://schemas.microsoft.com/office/powerpoint/2010/main" val="389565489"/>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3173930480"/>
                    </a:ext>
                  </a:extLst>
                </a:gridCol>
                <a:gridCol w="7428618">
                  <a:extLst>
                    <a:ext uri="{9D8B030D-6E8A-4147-A177-3AD203B41FA5}">
                      <a16:colId xmlns:a16="http://schemas.microsoft.com/office/drawing/2014/main" val="1816777442"/>
                    </a:ext>
                  </a:extLst>
                </a:gridCol>
              </a:tblGrid>
              <a:tr h="82205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20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Védekezés a villámárvizek kialakulása ellen, a lehetséges károk minimalizálása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3111087989"/>
                  </a:ext>
                </a:extLst>
              </a:tr>
              <a:tr h="3185754">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Azokon a településeken, ahol a Magyarország Árvízi Országos Kockázatkezelési Terve, vagy a NATéR adatbázis </a:t>
                      </a:r>
                      <a:r>
                        <a:rPr lang="hu-HU" sz="1800" b="1" kern="0" dirty="0">
                          <a:effectLst/>
                          <a:latin typeface="Calibri" panose="020F0502020204030204" pitchFamily="34" charset="0"/>
                          <a:ea typeface="Calibri" panose="020F0502020204030204" pitchFamily="34" charset="0"/>
                          <a:cs typeface="Arial" panose="020B0604020202020204" pitchFamily="34" charset="0"/>
                        </a:rPr>
                        <a:t>villámárvíz veszélyeztetettséget </a:t>
                      </a:r>
                      <a:r>
                        <a:rPr lang="hu-HU" sz="1800" kern="0" dirty="0">
                          <a:effectLst/>
                          <a:latin typeface="Calibri" panose="020F0502020204030204" pitchFamily="34" charset="0"/>
                          <a:ea typeface="Calibri" panose="020F0502020204030204" pitchFamily="34" charset="0"/>
                          <a:cs typeface="Arial" panose="020B0604020202020204" pitchFamily="34" charset="0"/>
                        </a:rPr>
                        <a:t>jelez meg kell vizsgálni a kockázatcsökkentés lehetséges módjait. A vízfolyások kezelőinek, érintett önkormányzatoknak </a:t>
                      </a:r>
                      <a:r>
                        <a:rPr lang="hu-HU" sz="1800" b="1" kern="0" dirty="0">
                          <a:effectLst/>
                          <a:latin typeface="Calibri" panose="020F0502020204030204" pitchFamily="34" charset="0"/>
                          <a:ea typeface="Calibri" panose="020F0502020204030204" pitchFamily="34" charset="0"/>
                          <a:cs typeface="Arial" panose="020B0604020202020204" pitchFamily="34" charset="0"/>
                        </a:rPr>
                        <a:t>kockázatkezelési tervet kell kidolgozniuk, és meg kell kezdeni a terv végrehajtását.</a:t>
                      </a:r>
                      <a:endParaRPr lang="hu-HU" sz="2400" b="1" kern="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Ugyanakkor az érintett </a:t>
                      </a:r>
                      <a:r>
                        <a:rPr lang="hu-HU" sz="1800" b="1" kern="0" dirty="0">
                          <a:effectLst/>
                          <a:latin typeface="Calibri" panose="020F0502020204030204" pitchFamily="34" charset="0"/>
                          <a:ea typeface="Calibri" panose="020F0502020204030204" pitchFamily="34" charset="0"/>
                          <a:cs typeface="Arial" panose="020B0604020202020204" pitchFamily="34" charset="0"/>
                        </a:rPr>
                        <a:t>lakosságot tájékoztatni </a:t>
                      </a:r>
                      <a:r>
                        <a:rPr lang="hu-HU" sz="1800" kern="0" dirty="0">
                          <a:effectLst/>
                          <a:latin typeface="Calibri" panose="020F0502020204030204" pitchFamily="34" charset="0"/>
                          <a:ea typeface="Calibri" panose="020F0502020204030204" pitchFamily="34" charset="0"/>
                          <a:cs typeface="Arial" panose="020B0604020202020204" pitchFamily="34" charset="0"/>
                        </a:rPr>
                        <a:t>kell a kockázatról, és a </a:t>
                      </a:r>
                      <a:r>
                        <a:rPr lang="hu-HU" sz="1800" b="1" kern="0" dirty="0">
                          <a:effectLst/>
                          <a:latin typeface="Calibri" panose="020F0502020204030204" pitchFamily="34" charset="0"/>
                          <a:ea typeface="Calibri" panose="020F0502020204030204" pitchFamily="34" charset="0"/>
                          <a:cs typeface="Arial" panose="020B0604020202020204" pitchFamily="34" charset="0"/>
                        </a:rPr>
                        <a:t>veszély esetén javasolt tennivalókról.</a:t>
                      </a:r>
                      <a:endParaRPr lang="hu-HU" sz="2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430489908"/>
                  </a:ext>
                </a:extLst>
              </a:tr>
              <a:tr h="1083962">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i="1" kern="0">
                          <a:effectLst/>
                          <a:latin typeface="Calibri" panose="020F0502020204030204" pitchFamily="34" charset="0"/>
                          <a:ea typeface="Calibri" panose="020F0502020204030204" pitchFamily="34" charset="0"/>
                          <a:cs typeface="Calibri" panose="020F0502020204030204" pitchFamily="34" charset="0"/>
                        </a:rPr>
                        <a:t>KDTVIZIG, vízfolyások kezelői</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290871"/>
                  </a:ext>
                </a:extLst>
              </a:tr>
              <a:tr h="176622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 </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Igény esetén az érintett települések közös tervezésének összehangolása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Tájékoztató anyagok közzététele Veszprém Vármegyei Önkormányzat honlapján</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114459"/>
                  </a:ext>
                </a:extLst>
              </a:tr>
            </a:tbl>
          </a:graphicData>
        </a:graphic>
      </p:graphicFrame>
    </p:spTree>
    <p:extLst>
      <p:ext uri="{BB962C8B-B14F-4D97-AF65-F5344CB8AC3E}">
        <p14:creationId xmlns:p14="http://schemas.microsoft.com/office/powerpoint/2010/main" val="269146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E20A7DBB-D6BA-12D0-7799-C2082C322563}"/>
              </a:ext>
            </a:extLst>
          </p:cNvPr>
          <p:cNvGraphicFramePr>
            <a:graphicFrameLocks noGrp="1"/>
          </p:cNvGraphicFramePr>
          <p:nvPr>
            <p:extLst>
              <p:ext uri="{D42A27DB-BD31-4B8C-83A1-F6EECF244321}">
                <p14:modId xmlns:p14="http://schemas.microsoft.com/office/powerpoint/2010/main" val="3230503697"/>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2360662181"/>
                    </a:ext>
                  </a:extLst>
                </a:gridCol>
                <a:gridCol w="7428618">
                  <a:extLst>
                    <a:ext uri="{9D8B030D-6E8A-4147-A177-3AD203B41FA5}">
                      <a16:colId xmlns:a16="http://schemas.microsoft.com/office/drawing/2014/main" val="1890863520"/>
                    </a:ext>
                  </a:extLst>
                </a:gridCol>
              </a:tblGrid>
              <a:tr h="1166934">
                <a:tc>
                  <a:txBody>
                    <a:bodyPr/>
                    <a:lstStyle/>
                    <a:p>
                      <a:pPr algn="l">
                        <a:lnSpc>
                          <a:spcPct val="107000"/>
                        </a:lnSpc>
                        <a:spcAft>
                          <a:spcPts val="800"/>
                        </a:spcAft>
                      </a:pPr>
                      <a:r>
                        <a:rPr lang="hu-HU" sz="18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20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Balaton parti települések védelme az elöntéstől</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1138208947"/>
                  </a:ext>
                </a:extLst>
              </a:tr>
              <a:tr h="2388705">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Az elmúlt években egyre gyakoribb a part menti területek elöntése. Az </a:t>
                      </a:r>
                      <a:r>
                        <a:rPr lang="hu-HU" sz="1800" b="1" kern="0" dirty="0">
                          <a:effectLst/>
                          <a:latin typeface="Calibri" panose="020F0502020204030204" pitchFamily="34" charset="0"/>
                          <a:ea typeface="Calibri" panose="020F0502020204030204" pitchFamily="34" charset="0"/>
                          <a:cs typeface="Arial" panose="020B0604020202020204" pitchFamily="34" charset="0"/>
                        </a:rPr>
                        <a:t>érintett területek feltölté</a:t>
                      </a:r>
                      <a:r>
                        <a:rPr lang="hu-HU" sz="1800" kern="0" dirty="0">
                          <a:effectLst/>
                          <a:latin typeface="Calibri" panose="020F0502020204030204" pitchFamily="34" charset="0"/>
                          <a:ea typeface="Calibri" panose="020F0502020204030204" pitchFamily="34" charset="0"/>
                          <a:cs typeface="Arial" panose="020B0604020202020204" pitchFamily="34" charset="0"/>
                        </a:rPr>
                        <a:t>sével csökkenthető a kockázat. Az intézkedés elsősorban a közhasználtban lévő területek (strandok, sétányok) védelmére fókuszál. </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3792234193"/>
                  </a:ext>
                </a:extLst>
              </a:tr>
              <a:tr h="1538716">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i="1" u="sng" kern="0">
                          <a:effectLst/>
                          <a:latin typeface="Calibri" panose="020F0502020204030204" pitchFamily="34" charset="0"/>
                          <a:ea typeface="Calibri" panose="020F0502020204030204" pitchFamily="34" charset="0"/>
                          <a:cs typeface="Calibri" panose="020F0502020204030204" pitchFamily="34" charset="0"/>
                        </a:rPr>
                        <a:t>KDTVIZIG </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89195"/>
                  </a:ext>
                </a:extLst>
              </a:tr>
              <a:tr h="1763645">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A folyamatok nyomon követése, szükség esetén a kommunikáció támogatása az érintett felek között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622643"/>
                  </a:ext>
                </a:extLst>
              </a:tr>
            </a:tbl>
          </a:graphicData>
        </a:graphic>
      </p:graphicFrame>
    </p:spTree>
    <p:extLst>
      <p:ext uri="{BB962C8B-B14F-4D97-AF65-F5344CB8AC3E}">
        <p14:creationId xmlns:p14="http://schemas.microsoft.com/office/powerpoint/2010/main" val="58340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FE22A38C-1500-CD4E-526A-675293412ED6}"/>
              </a:ext>
            </a:extLst>
          </p:cNvPr>
          <p:cNvSpPr txBox="1"/>
          <p:nvPr/>
        </p:nvSpPr>
        <p:spPr>
          <a:xfrm>
            <a:off x="0" y="6466029"/>
            <a:ext cx="9144000" cy="308867"/>
          </a:xfrm>
          <a:prstGeom prst="rect">
            <a:avLst/>
          </a:prstGeom>
          <a:noFill/>
        </p:spPr>
        <p:txBody>
          <a:bodyPr wrap="square">
            <a:spAutoFit/>
          </a:bodyPr>
          <a:lstStyle/>
          <a:p>
            <a:pPr algn="ctr">
              <a:lnSpc>
                <a:spcPct val="115000"/>
              </a:lnSpc>
              <a:spcBef>
                <a:spcPts val="600"/>
              </a:spcBef>
              <a:spcAft>
                <a:spcPts val="600"/>
              </a:spcAft>
            </a:pP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Adatok forrása: Országos Környezeti Információs Rendszer</a:t>
            </a:r>
          </a:p>
        </p:txBody>
      </p:sp>
      <p:sp>
        <p:nvSpPr>
          <p:cNvPr id="6" name="Szövegdoboz 5">
            <a:extLst>
              <a:ext uri="{FF2B5EF4-FFF2-40B4-BE49-F238E27FC236}">
                <a16:creationId xmlns:a16="http://schemas.microsoft.com/office/drawing/2014/main" id="{7383104C-A0DE-5018-B248-10C96D14DA47}"/>
              </a:ext>
            </a:extLst>
          </p:cNvPr>
          <p:cNvSpPr txBox="1"/>
          <p:nvPr/>
        </p:nvSpPr>
        <p:spPr>
          <a:xfrm>
            <a:off x="0" y="740037"/>
            <a:ext cx="9144000" cy="286232"/>
          </a:xfrm>
          <a:prstGeom prst="rect">
            <a:avLst/>
          </a:prstGeom>
          <a:noFill/>
        </p:spPr>
        <p:txBody>
          <a:bodyPr wrap="square">
            <a:spAutoFit/>
          </a:bodyPr>
          <a:lstStyle/>
          <a:p>
            <a:pPr algn="ctr" defTabSz="914400">
              <a:lnSpc>
                <a:spcPct val="90000"/>
              </a:lnSpc>
              <a:spcBef>
                <a:spcPts val="1000"/>
              </a:spcBef>
            </a:pPr>
            <a:r>
              <a:rPr lang="hu-HU" sz="1400" b="1" i="1" u="sng" dirty="0">
                <a:solidFill>
                  <a:srgbClr val="249F6A"/>
                </a:solidFill>
              </a:rPr>
              <a:t>Országos jelentőségű védett természeti területek, </a:t>
            </a:r>
            <a:r>
              <a:rPr lang="hu-HU" sz="1400" b="1" i="1" u="sng" dirty="0" err="1">
                <a:solidFill>
                  <a:srgbClr val="249F6A"/>
                </a:solidFill>
              </a:rPr>
              <a:t>Natura</a:t>
            </a:r>
            <a:r>
              <a:rPr lang="hu-HU" sz="1400" b="1" i="1" u="sng" dirty="0">
                <a:solidFill>
                  <a:srgbClr val="249F6A"/>
                </a:solidFill>
              </a:rPr>
              <a:t> 2000 területek  Veszprém vármegye területén </a:t>
            </a:r>
          </a:p>
        </p:txBody>
      </p:sp>
      <p:sp>
        <p:nvSpPr>
          <p:cNvPr id="7" name="Cím 1">
            <a:extLst>
              <a:ext uri="{FF2B5EF4-FFF2-40B4-BE49-F238E27FC236}">
                <a16:creationId xmlns:a16="http://schemas.microsoft.com/office/drawing/2014/main" id="{74917545-ECCD-E38A-FF40-AC1C11F885A6}"/>
              </a:ext>
            </a:extLst>
          </p:cNvPr>
          <p:cNvSpPr>
            <a:spLocks noGrp="1"/>
          </p:cNvSpPr>
          <p:nvPr>
            <p:ph type="title"/>
          </p:nvPr>
        </p:nvSpPr>
        <p:spPr>
          <a:xfrm>
            <a:off x="0" y="83104"/>
            <a:ext cx="91440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TERMÉSZET- </a:t>
            </a:r>
            <a:r>
              <a:rPr lang="hu-HU" sz="2500" dirty="0">
                <a:solidFill>
                  <a:srgbClr val="538135"/>
                </a:solidFill>
                <a:effectLst>
                  <a:outerShdw blurRad="38100" dist="38100" dir="2700000" algn="tl">
                    <a:srgbClr val="000000">
                      <a:alpha val="43137"/>
                    </a:srgbClr>
                  </a:outerShdw>
                </a:effectLst>
              </a:rPr>
              <a:t>és tájvédelem</a:t>
            </a:r>
          </a:p>
        </p:txBody>
      </p:sp>
      <p:pic>
        <p:nvPicPr>
          <p:cNvPr id="3" name="Kép 2" descr="A képen térkép, szöveg, atlasz látható&#10;&#10;Automatikusan generált leírás">
            <a:extLst>
              <a:ext uri="{FF2B5EF4-FFF2-40B4-BE49-F238E27FC236}">
                <a16:creationId xmlns:a16="http://schemas.microsoft.com/office/drawing/2014/main" id="{0E4917C2-60EC-B8A4-1CC1-3F9E4081C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40" y="1080000"/>
            <a:ext cx="7239919" cy="5400000"/>
          </a:xfrm>
          <a:prstGeom prst="rect">
            <a:avLst/>
          </a:prstGeom>
        </p:spPr>
      </p:pic>
      <p:pic>
        <p:nvPicPr>
          <p:cNvPr id="8" name="Kép 7" descr="A képen térkép, szöveg, atlasz látható">
            <a:extLst>
              <a:ext uri="{FF2B5EF4-FFF2-40B4-BE49-F238E27FC236}">
                <a16:creationId xmlns:a16="http://schemas.microsoft.com/office/drawing/2014/main" id="{663E8822-E85C-48A5-C27C-A1DDD8AF7FB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952039" y="1080000"/>
            <a:ext cx="7239919" cy="5400000"/>
          </a:xfrm>
          <a:prstGeom prst="rect">
            <a:avLst/>
          </a:prstGeom>
        </p:spPr>
      </p:pic>
    </p:spTree>
    <p:extLst>
      <p:ext uri="{BB962C8B-B14F-4D97-AF65-F5344CB8AC3E}">
        <p14:creationId xmlns:p14="http://schemas.microsoft.com/office/powerpoint/2010/main" val="17709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067BCA3E-BA61-A0BF-11DB-63A286247EB8}"/>
              </a:ext>
            </a:extLst>
          </p:cNvPr>
          <p:cNvGraphicFramePr>
            <a:graphicFrameLocks noGrp="1"/>
          </p:cNvGraphicFramePr>
          <p:nvPr>
            <p:extLst>
              <p:ext uri="{D42A27DB-BD31-4B8C-83A1-F6EECF244321}">
                <p14:modId xmlns:p14="http://schemas.microsoft.com/office/powerpoint/2010/main" val="1646389354"/>
              </p:ext>
            </p:extLst>
          </p:nvPr>
        </p:nvGraphicFramePr>
        <p:xfrm>
          <a:off x="0" y="0"/>
          <a:ext cx="9144000" cy="6857999"/>
        </p:xfrm>
        <a:graphic>
          <a:graphicData uri="http://schemas.openxmlformats.org/drawingml/2006/table">
            <a:tbl>
              <a:tblPr firstRow="1" firstCol="1" bandRow="1"/>
              <a:tblGrid>
                <a:gridCol w="1715382">
                  <a:extLst>
                    <a:ext uri="{9D8B030D-6E8A-4147-A177-3AD203B41FA5}">
                      <a16:colId xmlns:a16="http://schemas.microsoft.com/office/drawing/2014/main" val="2612689396"/>
                    </a:ext>
                  </a:extLst>
                </a:gridCol>
                <a:gridCol w="7428618">
                  <a:extLst>
                    <a:ext uri="{9D8B030D-6E8A-4147-A177-3AD203B41FA5}">
                      <a16:colId xmlns:a16="http://schemas.microsoft.com/office/drawing/2014/main" val="3265797008"/>
                    </a:ext>
                  </a:extLst>
                </a:gridCol>
              </a:tblGrid>
              <a:tr h="678439">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20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Komplex élőhelyvédelmi beavatkozások és fejlesztések a Balaton-felvidéken, a Bakonyalján és a Somló térségében (projekt)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2133286597"/>
                  </a:ext>
                </a:extLst>
              </a:tr>
              <a:tr h="4487324">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Az intézkedés a következő elemeket foglalja magában: </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b="1" kern="0" dirty="0">
                          <a:effectLst/>
                          <a:latin typeface="Calibri" panose="020F0502020204030204" pitchFamily="34" charset="0"/>
                          <a:ea typeface="Calibri" panose="020F0502020204030204" pitchFamily="34" charset="0"/>
                          <a:cs typeface="Arial" panose="020B0604020202020204" pitchFamily="34" charset="0"/>
                        </a:rPr>
                        <a:t>Gyepek, erdők és kis kiterjedésű vizes élőhelyek természeti állapotának javítása, leromlásuk megakadályozása</a:t>
                      </a:r>
                      <a:r>
                        <a:rPr lang="hu-HU" sz="1800" kern="0" dirty="0">
                          <a:effectLst/>
                          <a:latin typeface="Calibri" panose="020F0502020204030204" pitchFamily="34" charset="0"/>
                          <a:ea typeface="Calibri" panose="020F0502020204030204" pitchFamily="34" charset="0"/>
                          <a:cs typeface="Arial" panose="020B0604020202020204" pitchFamily="34" charset="0"/>
                        </a:rPr>
                        <a:t>, illetve a kedvezőtlen irányú változások visszafordítása. A tevékenységek elsősorban </a:t>
                      </a:r>
                      <a:r>
                        <a:rPr lang="hu-HU" sz="1800" b="1" kern="0" dirty="0">
                          <a:effectLst/>
                          <a:latin typeface="Calibri" panose="020F0502020204030204" pitchFamily="34" charset="0"/>
                          <a:ea typeface="Calibri" panose="020F0502020204030204" pitchFamily="34" charset="0"/>
                          <a:cs typeface="Arial" panose="020B0604020202020204" pitchFamily="34" charset="0"/>
                        </a:rPr>
                        <a:t>inváziós</a:t>
                      </a:r>
                      <a:r>
                        <a:rPr lang="hu-HU" sz="1800" kern="0" dirty="0">
                          <a:effectLst/>
                          <a:latin typeface="Calibri" panose="020F0502020204030204" pitchFamily="34" charset="0"/>
                          <a:ea typeface="Calibri" panose="020F0502020204030204" pitchFamily="34" charset="0"/>
                          <a:cs typeface="Arial" panose="020B0604020202020204" pitchFamily="34" charset="0"/>
                        </a:rPr>
                        <a:t> természetű növényfajok </a:t>
                      </a:r>
                      <a:r>
                        <a:rPr lang="hu-HU" sz="1800" b="1" kern="0" dirty="0">
                          <a:effectLst/>
                          <a:latin typeface="Calibri" panose="020F0502020204030204" pitchFamily="34" charset="0"/>
                          <a:ea typeface="Calibri" panose="020F0502020204030204" pitchFamily="34" charset="0"/>
                          <a:cs typeface="Arial" panose="020B0604020202020204" pitchFamily="34" charset="0"/>
                        </a:rPr>
                        <a:t>visszaszorítását</a:t>
                      </a:r>
                      <a:r>
                        <a:rPr lang="hu-HU" sz="1800" kern="0" dirty="0">
                          <a:effectLst/>
                          <a:latin typeface="Calibri" panose="020F0502020204030204" pitchFamily="34" charset="0"/>
                          <a:ea typeface="Calibri" panose="020F0502020204030204" pitchFamily="34" charset="0"/>
                          <a:cs typeface="Arial" panose="020B0604020202020204" pitchFamily="34" charset="0"/>
                        </a:rPr>
                        <a:t>, gyepterületek szakszerű helyreállítását, </a:t>
                      </a:r>
                      <a:r>
                        <a:rPr lang="hu-HU" sz="1800" b="1" kern="0" dirty="0">
                          <a:effectLst/>
                          <a:latin typeface="Calibri" panose="020F0502020204030204" pitchFamily="34" charset="0"/>
                          <a:ea typeface="Calibri" panose="020F0502020204030204" pitchFamily="34" charset="0"/>
                          <a:cs typeface="Arial" panose="020B0604020202020204" pitchFamily="34" charset="0"/>
                        </a:rPr>
                        <a:t>fás legelő jellegű élőhelyek kialakítását </a:t>
                      </a:r>
                      <a:r>
                        <a:rPr lang="hu-HU" sz="1800" kern="0" dirty="0">
                          <a:effectLst/>
                          <a:latin typeface="Calibri" panose="020F0502020204030204" pitchFamily="34" charset="0"/>
                          <a:ea typeface="Calibri" panose="020F0502020204030204" pitchFamily="34" charset="0"/>
                          <a:cs typeface="Arial" panose="020B0604020202020204" pitchFamily="34" charset="0"/>
                        </a:rPr>
                        <a:t>és a </a:t>
                      </a:r>
                      <a:r>
                        <a:rPr lang="hu-HU" sz="1800" b="1" kern="0" dirty="0">
                          <a:effectLst/>
                          <a:latin typeface="Calibri" panose="020F0502020204030204" pitchFamily="34" charset="0"/>
                          <a:ea typeface="Calibri" panose="020F0502020204030204" pitchFamily="34" charset="0"/>
                          <a:cs typeface="Arial" panose="020B0604020202020204" pitchFamily="34" charset="0"/>
                        </a:rPr>
                        <a:t>természetközeli erdőszerkezet </a:t>
                      </a:r>
                      <a:r>
                        <a:rPr lang="hu-HU" sz="1800" kern="0" dirty="0">
                          <a:effectLst/>
                          <a:latin typeface="Calibri" panose="020F0502020204030204" pitchFamily="34" charset="0"/>
                          <a:ea typeface="Calibri" panose="020F0502020204030204" pitchFamily="34" charset="0"/>
                          <a:cs typeface="Arial" panose="020B0604020202020204" pitchFamily="34" charset="0"/>
                        </a:rPr>
                        <a:t>irányába tett beavatkozásokat jelentenek. Kiemelt helyszín az egykori </a:t>
                      </a:r>
                      <a:r>
                        <a:rPr lang="hu-HU" sz="1800" kern="0" dirty="0" err="1">
                          <a:effectLst/>
                          <a:latin typeface="Calibri" panose="020F0502020204030204" pitchFamily="34" charset="0"/>
                          <a:ea typeface="Calibri" panose="020F0502020204030204" pitchFamily="34" charset="0"/>
                          <a:cs typeface="Arial" panose="020B0604020202020204" pitchFamily="34" charset="0"/>
                        </a:rPr>
                        <a:t>balatonakali</a:t>
                      </a:r>
                      <a:r>
                        <a:rPr lang="hu-HU" sz="1800" kern="0" dirty="0">
                          <a:effectLst/>
                          <a:latin typeface="Calibri" panose="020F0502020204030204" pitchFamily="34" charset="0"/>
                          <a:ea typeface="Calibri" panose="020F0502020204030204" pitchFamily="34" charset="0"/>
                          <a:cs typeface="Arial" panose="020B0604020202020204" pitchFamily="34" charset="0"/>
                        </a:rPr>
                        <a:t> kísérleti telep, ahol a felsorolt tevékenységeken túl, azok bemutatását célzó fejlesztéseket is terveznek.</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Arial" panose="020B0604020202020204" pitchFamily="34" charset="0"/>
                        </a:rPr>
                        <a:t>Az előző pontban felsorolt feladatok ellátásához szükséges területi infrastruktúra - beleértve a rideg állattartás lehetőségének megteremtését is -, valamint a mezőgazdasági géppark fejlesztése.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Arial" panose="020B0604020202020204" pitchFamily="34" charset="0"/>
                        </a:rPr>
                        <a:t>A természetvédelmi őrzés, kutatás, monitorozás eszközrendszerének fejlesztése.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1575596345"/>
                  </a:ext>
                </a:extLst>
              </a:tr>
              <a:tr h="715500">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Balaton-felvidéki Nemzeti Park Igazgatóság</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545838"/>
                  </a:ext>
                </a:extLst>
              </a:tr>
              <a:tr h="976736">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A folyamatok nyomon követése, szükség esetén a kommunikáció támogatása az érintett felek között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648817"/>
                  </a:ext>
                </a:extLst>
              </a:tr>
            </a:tbl>
          </a:graphicData>
        </a:graphic>
      </p:graphicFrame>
    </p:spTree>
    <p:extLst>
      <p:ext uri="{BB962C8B-B14F-4D97-AF65-F5344CB8AC3E}">
        <p14:creationId xmlns:p14="http://schemas.microsoft.com/office/powerpoint/2010/main" val="243685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6BF25845-2763-E57F-05DD-C79422C2540B}"/>
              </a:ext>
            </a:extLst>
          </p:cNvPr>
          <p:cNvGraphicFramePr>
            <a:graphicFrameLocks noGrp="1"/>
          </p:cNvGraphicFramePr>
          <p:nvPr>
            <p:extLst>
              <p:ext uri="{D42A27DB-BD31-4B8C-83A1-F6EECF244321}">
                <p14:modId xmlns:p14="http://schemas.microsoft.com/office/powerpoint/2010/main" val="3745104842"/>
              </p:ext>
            </p:extLst>
          </p:nvPr>
        </p:nvGraphicFramePr>
        <p:xfrm>
          <a:off x="0" y="0"/>
          <a:ext cx="9144000" cy="6871833"/>
        </p:xfrm>
        <a:graphic>
          <a:graphicData uri="http://schemas.openxmlformats.org/drawingml/2006/table">
            <a:tbl>
              <a:tblPr firstRow="1" firstCol="1" bandRow="1"/>
              <a:tblGrid>
                <a:gridCol w="1715382">
                  <a:extLst>
                    <a:ext uri="{9D8B030D-6E8A-4147-A177-3AD203B41FA5}">
                      <a16:colId xmlns:a16="http://schemas.microsoft.com/office/drawing/2014/main" val="858111276"/>
                    </a:ext>
                  </a:extLst>
                </a:gridCol>
                <a:gridCol w="7428618">
                  <a:extLst>
                    <a:ext uri="{9D8B030D-6E8A-4147-A177-3AD203B41FA5}">
                      <a16:colId xmlns:a16="http://schemas.microsoft.com/office/drawing/2014/main" val="3329668225"/>
                    </a:ext>
                  </a:extLst>
                </a:gridCol>
              </a:tblGrid>
              <a:tr h="757311">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Precíziós természetvédelmi kezelési infrastruktúra kialakítása a Tapolcai- és a Káli-medence nemzeti parki vagyonkezelésben lévő védett és/vagy NATURA2000 területein (projekt)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1264465389"/>
                  </a:ext>
                </a:extLst>
              </a:tr>
              <a:tr h="4885101">
                <a:tc>
                  <a:txBody>
                    <a:bodyPr/>
                    <a:lstStyle/>
                    <a:p>
                      <a:pPr algn="l">
                        <a:lnSpc>
                          <a:spcPct val="107000"/>
                        </a:lnSpc>
                        <a:spcAft>
                          <a:spcPts val="800"/>
                        </a:spcAft>
                      </a:pPr>
                      <a:r>
                        <a:rPr lang="hu-HU" sz="14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400" kern="0" dirty="0">
                          <a:effectLst/>
                          <a:latin typeface="Calibri" panose="020F0502020204030204" pitchFamily="34" charset="0"/>
                          <a:ea typeface="Calibri" panose="020F0502020204030204" pitchFamily="34" charset="0"/>
                          <a:cs typeface="Arial" panose="020B0604020202020204" pitchFamily="34" charset="0"/>
                        </a:rPr>
                        <a:t>Az intézkedés célja a Tapolcai- és a Káli-medencében található nemzeti parki vagyonkezelésű védett és/vagy NATURA2000 gyepterületeken végzett természetvédelmi kezelés, az élőhelyek megőrzése és fejlesztése, a természeti értékek </a:t>
                      </a:r>
                      <a:r>
                        <a:rPr lang="hu-HU" sz="1400" kern="0" dirty="0" err="1">
                          <a:effectLst/>
                          <a:latin typeface="Calibri" panose="020F0502020204030204" pitchFamily="34" charset="0"/>
                          <a:ea typeface="Calibri" panose="020F0502020204030204" pitchFamily="34" charset="0"/>
                          <a:cs typeface="Arial" panose="020B0604020202020204" pitchFamily="34" charset="0"/>
                        </a:rPr>
                        <a:t>monitoringja</a:t>
                      </a:r>
                      <a:r>
                        <a:rPr lang="hu-HU" sz="1400" kern="0" dirty="0">
                          <a:effectLst/>
                          <a:latin typeface="Calibri" panose="020F0502020204030204" pitchFamily="34" charset="0"/>
                          <a:ea typeface="Calibri" panose="020F0502020204030204" pitchFamily="34" charset="0"/>
                          <a:cs typeface="Arial" panose="020B0604020202020204" pitchFamily="34" charset="0"/>
                        </a:rPr>
                        <a:t>, őrzése és komplex fejlesztése. Ennek megfelelően:</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A Tapolcai- és a Káli-medencében található nemzeti parki vagyonkezelésű védett és/vagy NATURA2000 gyepterületek </a:t>
                      </a:r>
                      <a:r>
                        <a:rPr lang="hu-HU" sz="1400" b="1" kern="0" dirty="0">
                          <a:effectLst/>
                          <a:latin typeface="Calibri" panose="020F0502020204030204" pitchFamily="34" charset="0"/>
                          <a:ea typeface="Calibri" panose="020F0502020204030204" pitchFamily="34" charset="0"/>
                          <a:cs typeface="Arial" panose="020B0604020202020204" pitchFamily="34" charset="0"/>
                        </a:rPr>
                        <a:t>legeltetéses állattartással</a:t>
                      </a:r>
                      <a:r>
                        <a:rPr lang="hu-HU" sz="1400" kern="0" dirty="0">
                          <a:effectLst/>
                          <a:latin typeface="Calibri" panose="020F0502020204030204" pitchFamily="34" charset="0"/>
                          <a:ea typeface="Calibri" panose="020F0502020204030204" pitchFamily="34" charset="0"/>
                          <a:cs typeface="Arial" panose="020B0604020202020204" pitchFamily="34" charset="0"/>
                        </a:rPr>
                        <a:t> zajló területkezelésbe történő bevonásához szükséges </a:t>
                      </a:r>
                      <a:r>
                        <a:rPr lang="hu-HU" sz="1400" b="1" kern="0" dirty="0">
                          <a:effectLst/>
                          <a:latin typeface="Calibri" panose="020F0502020204030204" pitchFamily="34" charset="0"/>
                          <a:ea typeface="Calibri" panose="020F0502020204030204" pitchFamily="34" charset="0"/>
                          <a:cs typeface="Arial" panose="020B0604020202020204" pitchFamily="34" charset="0"/>
                        </a:rPr>
                        <a:t>infrastruktúra kiépítése</a:t>
                      </a:r>
                      <a:r>
                        <a:rPr lang="hu-HU" sz="1400" kern="0" dirty="0">
                          <a:effectLst/>
                          <a:latin typeface="Calibri" panose="020F0502020204030204" pitchFamily="34" charset="0"/>
                          <a:ea typeface="Calibri" panose="020F0502020204030204" pitchFamily="34" charset="0"/>
                          <a:cs typeface="Arial" panose="020B0604020202020204" pitchFamily="34" charset="0"/>
                        </a:rPr>
                        <a:t>, és a természetvédelmi célú élőhelykezelésekhez (gyep- és legelőgazdálkodás) szükséges új, a </a:t>
                      </a:r>
                      <a:r>
                        <a:rPr lang="hu-HU" sz="1400" b="1" kern="0" dirty="0">
                          <a:effectLst/>
                          <a:latin typeface="Calibri" panose="020F0502020204030204" pitchFamily="34" charset="0"/>
                          <a:ea typeface="Calibri" panose="020F0502020204030204" pitchFamily="34" charset="0"/>
                          <a:cs typeface="Arial" panose="020B0604020202020204" pitchFamily="34" charset="0"/>
                        </a:rPr>
                        <a:t>precíziós</a:t>
                      </a:r>
                      <a:r>
                        <a:rPr lang="hu-HU" sz="1400" kern="0" dirty="0">
                          <a:effectLst/>
                          <a:latin typeface="Calibri" panose="020F0502020204030204" pitchFamily="34" charset="0"/>
                          <a:ea typeface="Calibri" panose="020F0502020204030204" pitchFamily="34" charset="0"/>
                          <a:cs typeface="Arial" panose="020B0604020202020204" pitchFamily="34" charset="0"/>
                        </a:rPr>
                        <a:t> gazdálkodás igényeit is kielégítő mezőgazdasági </a:t>
                      </a:r>
                      <a:r>
                        <a:rPr lang="hu-HU" sz="1400" b="1" kern="0" dirty="0">
                          <a:effectLst/>
                          <a:latin typeface="Calibri" panose="020F0502020204030204" pitchFamily="34" charset="0"/>
                          <a:ea typeface="Calibri" panose="020F0502020204030204" pitchFamily="34" charset="0"/>
                          <a:cs typeface="Arial" panose="020B0604020202020204" pitchFamily="34" charset="0"/>
                        </a:rPr>
                        <a:t>géppark kialakítása</a:t>
                      </a:r>
                      <a:r>
                        <a:rPr lang="hu-HU" sz="1400" kern="0" dirty="0">
                          <a:effectLst/>
                          <a:latin typeface="Calibri" panose="020F0502020204030204" pitchFamily="34" charset="0"/>
                          <a:ea typeface="Calibri" panose="020F0502020204030204" pitchFamily="34" charset="0"/>
                          <a:cs typeface="Arial" panose="020B0604020202020204" pitchFamily="34" charset="0"/>
                        </a:rPr>
                        <a:t>. Ennek eredményeként, mintegy 800 hektárnyi védett, és/vagy NATURA2000 területen alakulnak ki a hatékony természetvédelmi kezelés infrastrukturális feltételei.</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Gazdasági egységek (</a:t>
                      </a:r>
                      <a:r>
                        <a:rPr lang="hu-HU" sz="1400" kern="0" dirty="0" err="1">
                          <a:effectLst/>
                          <a:latin typeface="Calibri" panose="020F0502020204030204" pitchFamily="34" charset="0"/>
                          <a:ea typeface="Calibri" panose="020F0502020204030204" pitchFamily="34" charset="0"/>
                          <a:cs typeface="Arial" panose="020B0604020202020204" pitchFamily="34" charset="0"/>
                        </a:rPr>
                        <a:t>Salföldi</a:t>
                      </a:r>
                      <a:r>
                        <a:rPr lang="hu-HU" sz="1400" kern="0" dirty="0">
                          <a:effectLst/>
                          <a:latin typeface="Calibri" panose="020F0502020204030204" pitchFamily="34" charset="0"/>
                          <a:ea typeface="Calibri" panose="020F0502020204030204" pitchFamily="34" charset="0"/>
                          <a:cs typeface="Arial" panose="020B0604020202020204" pitchFamily="34" charset="0"/>
                        </a:rPr>
                        <a:t> Major, Kisapáti-legelő, Kornyi-tavi major) felújítása, amelyek majd mintegy 800 hektárnyi védett, és/vagy NATURA2000 terület természetvédelmi célú kezeléséhez szükséges állatállomány tartásához és a területkezelésekhez szükséges eszközök tárolásához, javításához biztosítanak biztonságos helyszínt.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A területi jelenlét és a </a:t>
                      </a:r>
                      <a:r>
                        <a:rPr lang="hu-HU" sz="1400" b="1" kern="0" dirty="0">
                          <a:effectLst/>
                          <a:latin typeface="Calibri" panose="020F0502020204030204" pitchFamily="34" charset="0"/>
                          <a:ea typeface="Calibri" panose="020F0502020204030204" pitchFamily="34" charset="0"/>
                          <a:cs typeface="Arial" panose="020B0604020202020204" pitchFamily="34" charset="0"/>
                        </a:rPr>
                        <a:t>természetvédelmi őrzés hatékonyságának javítása</a:t>
                      </a:r>
                      <a:r>
                        <a:rPr lang="hu-HU" sz="1400" kern="0" dirty="0">
                          <a:effectLst/>
                          <a:latin typeface="Calibri" panose="020F0502020204030204" pitchFamily="34" charset="0"/>
                          <a:ea typeface="Calibri" panose="020F0502020204030204" pitchFamily="34" charset="0"/>
                          <a:cs typeface="Arial" panose="020B0604020202020204" pitchFamily="34" charset="0"/>
                        </a:rPr>
                        <a:t>, valamint a precíziós természetvédelmi kezelést hatékonyan támogató terepi megfigyelés, adatrögzítés és -feldolgozás eszközrendszerének fejlesztése.</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293177683"/>
                  </a:ext>
                </a:extLst>
              </a:tr>
              <a:tr h="513967">
                <a:tc>
                  <a:txBody>
                    <a:bodyPr/>
                    <a:lstStyle/>
                    <a:p>
                      <a:pPr algn="l">
                        <a:lnSpc>
                          <a:spcPct val="107000"/>
                        </a:lnSpc>
                        <a:spcAft>
                          <a:spcPts val="800"/>
                        </a:spcAft>
                      </a:pPr>
                      <a:r>
                        <a:rPr lang="hu-HU" sz="14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4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400" u="sng" kern="0">
                          <a:effectLst/>
                          <a:latin typeface="Calibri" panose="020F0502020204030204" pitchFamily="34" charset="0"/>
                          <a:ea typeface="Calibri" panose="020F0502020204030204" pitchFamily="34" charset="0"/>
                          <a:cs typeface="Calibri" panose="020F0502020204030204" pitchFamily="34" charset="0"/>
                        </a:rPr>
                        <a:t>Balaton-felvidéki Nemzeti Park Igazgatóság</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962082"/>
                  </a:ext>
                </a:extLst>
              </a:tr>
              <a:tr h="701621">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400" kern="0" dirty="0">
                          <a:effectLst/>
                          <a:latin typeface="Calibri" panose="020F0502020204030204" pitchFamily="34" charset="0"/>
                          <a:ea typeface="Calibri" panose="020F0502020204030204" pitchFamily="34" charset="0"/>
                          <a:cs typeface="Calibri" panose="020F0502020204030204" pitchFamily="34" charset="0"/>
                        </a:rPr>
                        <a:t>A folyamatok nyomon követése, szükség esetén a kommunikáció támogatása az érintett felek között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83955"/>
                  </a:ext>
                </a:extLst>
              </a:tr>
            </a:tbl>
          </a:graphicData>
        </a:graphic>
      </p:graphicFrame>
    </p:spTree>
    <p:extLst>
      <p:ext uri="{BB962C8B-B14F-4D97-AF65-F5344CB8AC3E}">
        <p14:creationId xmlns:p14="http://schemas.microsoft.com/office/powerpoint/2010/main" val="331783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B1D68D91-ECF3-AB45-9A46-AD10E63CF4AA}"/>
              </a:ext>
            </a:extLst>
          </p:cNvPr>
          <p:cNvGraphicFramePr>
            <a:graphicFrameLocks noGrp="1"/>
          </p:cNvGraphicFramePr>
          <p:nvPr>
            <p:extLst>
              <p:ext uri="{D42A27DB-BD31-4B8C-83A1-F6EECF244321}">
                <p14:modId xmlns:p14="http://schemas.microsoft.com/office/powerpoint/2010/main" val="2212029589"/>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1785729197"/>
                    </a:ext>
                  </a:extLst>
                </a:gridCol>
                <a:gridCol w="7428618">
                  <a:extLst>
                    <a:ext uri="{9D8B030D-6E8A-4147-A177-3AD203B41FA5}">
                      <a16:colId xmlns:a16="http://schemas.microsoft.com/office/drawing/2014/main" val="2632180068"/>
                    </a:ext>
                  </a:extLst>
                </a:gridCol>
              </a:tblGrid>
              <a:tr h="649314">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20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Komplex vizes élőhely fejlesztés a Sásdi-rétek NATURA2000 területen (projekt)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3051374563"/>
                  </a:ext>
                </a:extLst>
              </a:tr>
              <a:tr h="4508474">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Az intézkedés célja a Sásdi-rét NATURA 2000 területen található nemzeti parki vagyonkezelésű gyepterületeken végzett természetvédelmi kezelés, az élőhelyek megőrzése és fejlesztése, a természeti értékek </a:t>
                      </a:r>
                      <a:r>
                        <a:rPr lang="hu-HU" sz="1800" kern="0" dirty="0" err="1">
                          <a:effectLst/>
                          <a:latin typeface="Calibri" panose="020F0502020204030204" pitchFamily="34" charset="0"/>
                          <a:ea typeface="Calibri" panose="020F0502020204030204" pitchFamily="34" charset="0"/>
                          <a:cs typeface="Arial" panose="020B0604020202020204" pitchFamily="34" charset="0"/>
                        </a:rPr>
                        <a:t>monitoringja</a:t>
                      </a:r>
                      <a:r>
                        <a:rPr lang="hu-HU" sz="1800" kern="0" dirty="0">
                          <a:effectLst/>
                          <a:latin typeface="Calibri" panose="020F0502020204030204" pitchFamily="34" charset="0"/>
                          <a:ea typeface="Calibri" panose="020F0502020204030204" pitchFamily="34" charset="0"/>
                          <a:cs typeface="Arial" panose="020B0604020202020204" pitchFamily="34" charset="0"/>
                        </a:rPr>
                        <a:t> és őrzése. Ezen belül az intézkedés különösen a következő tevékenységek ellátását foglalja magában: </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Arial" panose="020B0604020202020204" pitchFamily="34" charset="0"/>
                        </a:rPr>
                        <a:t>a komplex élőhely-fejlesztések, a Sásdi-rét és a Sásdi-legelő területén található </a:t>
                      </a:r>
                      <a:r>
                        <a:rPr lang="hu-HU" sz="1800" b="1" kern="0" dirty="0">
                          <a:effectLst/>
                          <a:latin typeface="Calibri" panose="020F0502020204030204" pitchFamily="34" charset="0"/>
                          <a:ea typeface="Calibri" panose="020F0502020204030204" pitchFamily="34" charset="0"/>
                          <a:cs typeface="Arial" panose="020B0604020202020204" pitchFamily="34" charset="0"/>
                        </a:rPr>
                        <a:t>kiszáradó láprét </a:t>
                      </a:r>
                      <a:r>
                        <a:rPr lang="hu-HU" sz="1800" b="0" kern="0" dirty="0">
                          <a:effectLst/>
                          <a:latin typeface="Calibri" panose="020F0502020204030204" pitchFamily="34" charset="0"/>
                          <a:ea typeface="Calibri" panose="020F0502020204030204" pitchFamily="34" charset="0"/>
                          <a:cs typeface="Arial" panose="020B0604020202020204" pitchFamily="34" charset="0"/>
                        </a:rPr>
                        <a:t>(lisztes kankalin élőhely) </a:t>
                      </a:r>
                      <a:r>
                        <a:rPr lang="hu-HU" sz="1800" b="1" kern="0" dirty="0">
                          <a:effectLst/>
                          <a:latin typeface="Calibri" panose="020F0502020204030204" pitchFamily="34" charset="0"/>
                          <a:ea typeface="Calibri" panose="020F0502020204030204" pitchFamily="34" charset="0"/>
                          <a:cs typeface="Arial" panose="020B0604020202020204" pitchFamily="34" charset="0"/>
                        </a:rPr>
                        <a:t>vízháztartásának javítása</a:t>
                      </a:r>
                      <a:r>
                        <a:rPr lang="hu-HU" sz="1800" kern="0" dirty="0">
                          <a:effectLst/>
                          <a:latin typeface="Calibri" panose="020F0502020204030204" pitchFamily="34" charset="0"/>
                          <a:ea typeface="Calibri" panose="020F0502020204030204" pitchFamily="34" charset="0"/>
                          <a:cs typeface="Arial" panose="020B0604020202020204" pitchFamily="34" charset="0"/>
                        </a:rPr>
                        <a:t>, az élőhely rehabilitációja a meglévő víz visszatartást és vízkormányzást lehetővé tevő műtárgyak felújításával (13 db) és a tervezés eredményének függvényében szükségessé váló új műtárgyak létesítésével;</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Arial" panose="020B0604020202020204" pitchFamily="34" charset="0"/>
                        </a:rPr>
                        <a:t>a vízvisszatartás és vízkormányzás hatásainak vizsgálatához, monitorozásához szükséges eszközrendszer, valamint a precíziós természetvédelmi kezelést és őrzést hatékonyan támogató terepi megfigyelés, adatrögzítés és -feldolgozás eszközrendszerének fejlesztése, kialakítása.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1965203601"/>
                  </a:ext>
                </a:extLst>
              </a:tr>
              <a:tr h="718873">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Balaton-felvidéki Nemzeti Park Igazgatóság</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877001"/>
                  </a:ext>
                </a:extLst>
              </a:tr>
              <a:tr h="981339">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A folyamatok nyomon követése, szükség esetén a kommunikáció támogatása az érintett felek között.</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383477"/>
                  </a:ext>
                </a:extLst>
              </a:tr>
            </a:tbl>
          </a:graphicData>
        </a:graphic>
      </p:graphicFrame>
    </p:spTree>
    <p:extLst>
      <p:ext uri="{BB962C8B-B14F-4D97-AF65-F5344CB8AC3E}">
        <p14:creationId xmlns:p14="http://schemas.microsoft.com/office/powerpoint/2010/main" val="34627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4DE4C5-1C50-C20D-04A4-3222338CC0F0}"/>
              </a:ext>
            </a:extLst>
          </p:cNvPr>
          <p:cNvSpPr>
            <a:spLocks noGrp="1"/>
          </p:cNvSpPr>
          <p:nvPr>
            <p:ph type="title"/>
          </p:nvPr>
        </p:nvSpPr>
        <p:spPr>
          <a:xfrm>
            <a:off x="466531" y="83104"/>
            <a:ext cx="82296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ÜVEGHÁZHATÁSÚ GÁZOK KIBOCSÁTÁSÁNAK CSÖKKENTÉSE</a:t>
            </a:r>
          </a:p>
        </p:txBody>
      </p:sp>
      <p:pic>
        <p:nvPicPr>
          <p:cNvPr id="4" name="Tartalom helye 3" descr="A képen szöveg, képernyőkép, diagram, sor látható&#10;&#10;Automatikusan generált leírás">
            <a:extLst>
              <a:ext uri="{FF2B5EF4-FFF2-40B4-BE49-F238E27FC236}">
                <a16:creationId xmlns:a16="http://schemas.microsoft.com/office/drawing/2014/main" id="{B109495F-37D3-0C42-C708-0A2406C91F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817" t="1581" r="5349" b="5967"/>
          <a:stretch/>
        </p:blipFill>
        <p:spPr bwMode="auto">
          <a:xfrm>
            <a:off x="950346" y="855894"/>
            <a:ext cx="3612324" cy="2198912"/>
          </a:xfrm>
          <a:prstGeom prst="rect">
            <a:avLst/>
          </a:prstGeom>
          <a:noFill/>
          <a:ln w="6350">
            <a:solidFill>
              <a:schemeClr val="bg2">
                <a:lumMod val="90000"/>
              </a:schemeClr>
            </a:solidFill>
          </a:ln>
        </p:spPr>
      </p:pic>
      <p:pic>
        <p:nvPicPr>
          <p:cNvPr id="5" name="Kép 4">
            <a:extLst>
              <a:ext uri="{FF2B5EF4-FFF2-40B4-BE49-F238E27FC236}">
                <a16:creationId xmlns:a16="http://schemas.microsoft.com/office/drawing/2014/main" id="{FD715840-178C-544B-671B-8F571F63BF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1331" y="3526195"/>
            <a:ext cx="4450896" cy="3218180"/>
          </a:xfrm>
          <a:prstGeom prst="rect">
            <a:avLst/>
          </a:prstGeom>
          <a:noFill/>
        </p:spPr>
      </p:pic>
      <p:sp>
        <p:nvSpPr>
          <p:cNvPr id="7" name="Szövegdoboz 6">
            <a:extLst>
              <a:ext uri="{FF2B5EF4-FFF2-40B4-BE49-F238E27FC236}">
                <a16:creationId xmlns:a16="http://schemas.microsoft.com/office/drawing/2014/main" id="{1E75BFA5-6EEB-AD6D-E042-25ABB4F6C08C}"/>
              </a:ext>
            </a:extLst>
          </p:cNvPr>
          <p:cNvSpPr txBox="1"/>
          <p:nvPr/>
        </p:nvSpPr>
        <p:spPr>
          <a:xfrm>
            <a:off x="4581331" y="964948"/>
            <a:ext cx="3937518" cy="480131"/>
          </a:xfrm>
          <a:prstGeom prst="rect">
            <a:avLst/>
          </a:prstGeom>
          <a:noFill/>
        </p:spPr>
        <p:txBody>
          <a:bodyPr wrap="square">
            <a:spAutoFit/>
          </a:bodyPr>
          <a:lstStyle/>
          <a:p>
            <a:pPr defTabSz="914400">
              <a:lnSpc>
                <a:spcPct val="90000"/>
              </a:lnSpc>
              <a:spcBef>
                <a:spcPts val="1000"/>
              </a:spcBef>
            </a:pPr>
            <a:r>
              <a:rPr lang="hu-HU" sz="1400" b="1" i="1" u="sng" dirty="0">
                <a:solidFill>
                  <a:srgbClr val="249F6A"/>
                </a:solidFill>
              </a:rPr>
              <a:t>Veszprém vármegye üvegházhatású gáz kibocsátásának forrásai, 2021</a:t>
            </a:r>
          </a:p>
        </p:txBody>
      </p:sp>
      <p:sp>
        <p:nvSpPr>
          <p:cNvPr id="8" name="Szövegdoboz 7">
            <a:extLst>
              <a:ext uri="{FF2B5EF4-FFF2-40B4-BE49-F238E27FC236}">
                <a16:creationId xmlns:a16="http://schemas.microsoft.com/office/drawing/2014/main" id="{F684F385-0E2C-9480-3BC1-202905C0A012}"/>
              </a:ext>
            </a:extLst>
          </p:cNvPr>
          <p:cNvSpPr txBox="1"/>
          <p:nvPr/>
        </p:nvSpPr>
        <p:spPr>
          <a:xfrm>
            <a:off x="421254" y="3424335"/>
            <a:ext cx="3937518" cy="3172150"/>
          </a:xfrm>
          <a:prstGeom prst="rect">
            <a:avLst/>
          </a:prstGeom>
          <a:noFill/>
        </p:spPr>
        <p:txBody>
          <a:bodyPr wrap="square">
            <a:spAutoFit/>
          </a:bodyPr>
          <a:lstStyle/>
          <a:p>
            <a:pPr defTabSz="914400">
              <a:lnSpc>
                <a:spcPct val="90000"/>
              </a:lnSpc>
              <a:spcBef>
                <a:spcPts val="1000"/>
              </a:spcBef>
            </a:pPr>
            <a:r>
              <a:rPr lang="hu-HU" sz="1400" b="1" i="1" u="sng" dirty="0">
                <a:solidFill>
                  <a:srgbClr val="249F6A"/>
                </a:solidFill>
              </a:rPr>
              <a:t>Az üvegházhatású gázok kibocsátásának és elnyelésének alakulása, 2012-2021</a:t>
            </a:r>
          </a:p>
          <a:p>
            <a:pPr defTabSz="914400">
              <a:lnSpc>
                <a:spcPct val="90000"/>
              </a:lnSpc>
              <a:spcBef>
                <a:spcPts val="1000"/>
              </a:spcBef>
            </a:pPr>
            <a:endParaRPr lang="hu-HU" sz="1400" b="1" i="1" u="sng" dirty="0">
              <a:solidFill>
                <a:srgbClr val="249F6A"/>
              </a:solidFill>
            </a:endParaRPr>
          </a:p>
          <a:p>
            <a:pPr marL="171450" indent="-171450">
              <a:buFont typeface="Arial" panose="020B0604020202020204" pitchFamily="34" charset="0"/>
              <a:buChar char="•"/>
            </a:pPr>
            <a:r>
              <a:rPr lang="hu-HU" sz="1400" b="1" dirty="0">
                <a:latin typeface="Calibri" panose="020F0502020204030204" pitchFamily="34" charset="0"/>
                <a:ea typeface="Calibri" panose="020F0502020204030204" pitchFamily="34" charset="0"/>
                <a:cs typeface="Arial" panose="020B0604020202020204" pitchFamily="34" charset="0"/>
              </a:rPr>
              <a:t>2012 - 2018 között jelentősen (21%) emelkedett</a:t>
            </a:r>
            <a:r>
              <a:rPr lang="hu-HU" sz="1400" dirty="0">
                <a:latin typeface="Calibri" panose="020F050202020403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hu-HU" sz="1400" b="1" dirty="0">
                <a:latin typeface="Calibri" panose="020F0502020204030204" pitchFamily="34" charset="0"/>
                <a:ea typeface="Calibri" panose="020F0502020204030204" pitchFamily="34" charset="0"/>
                <a:cs typeface="Arial" panose="020B0604020202020204" pitchFamily="34" charset="0"/>
              </a:rPr>
              <a:t>2018 és 2021 között 16%-kal mérséklődött</a:t>
            </a:r>
            <a:r>
              <a:rPr lang="hu-HU" sz="1400" dirty="0">
                <a:latin typeface="Calibri" panose="020F0502020204030204" pitchFamily="34" charset="0"/>
                <a:ea typeface="Calibri" panose="020F0502020204030204" pitchFamily="34" charset="0"/>
                <a:cs typeface="Arial" panose="020B0604020202020204" pitchFamily="34" charset="0"/>
              </a:rPr>
              <a:t>;</a:t>
            </a:r>
          </a:p>
          <a:p>
            <a:endParaRPr lang="hu-HU" sz="1400" dirty="0">
              <a:latin typeface="Calibri" panose="020F0502020204030204" pitchFamily="34" charset="0"/>
              <a:ea typeface="Calibri" panose="020F0502020204030204" pitchFamily="34" charset="0"/>
              <a:cs typeface="Arial" panose="020B0604020202020204" pitchFamily="34" charset="0"/>
            </a:endParaRPr>
          </a:p>
          <a:p>
            <a:r>
              <a:rPr lang="hu-HU" sz="1400" b="1" dirty="0"/>
              <a:t>A fenti trendekben meghatározó szerepet töltött be a COVID-járvány </a:t>
            </a:r>
            <a:br>
              <a:rPr lang="hu-HU" sz="1400" b="1" dirty="0"/>
            </a:br>
            <a:r>
              <a:rPr lang="hu-HU" sz="1400" dirty="0"/>
              <a:t>(pl. földgázfogyasztás „bezuhanása” szinte teljes egészében az ipari földgáz-fogyasztás drasztikus csökkenésére vezethető vissza.)</a:t>
            </a:r>
          </a:p>
          <a:p>
            <a:endParaRPr lang="hu-HU" sz="1400" dirty="0"/>
          </a:p>
          <a:p>
            <a:r>
              <a:rPr lang="hu-HU" sz="1400" b="1" dirty="0"/>
              <a:t>Erdők a kibocsátás 15%-át elnyelik, az erdők területe folyamatosan nő!</a:t>
            </a:r>
          </a:p>
        </p:txBody>
      </p:sp>
      <p:sp>
        <p:nvSpPr>
          <p:cNvPr id="3" name="Szövegdoboz 2">
            <a:extLst>
              <a:ext uri="{FF2B5EF4-FFF2-40B4-BE49-F238E27FC236}">
                <a16:creationId xmlns:a16="http://schemas.microsoft.com/office/drawing/2014/main" id="{917FDB52-3E7C-7156-BCCD-5111169E5233}"/>
              </a:ext>
            </a:extLst>
          </p:cNvPr>
          <p:cNvSpPr txBox="1"/>
          <p:nvPr/>
        </p:nvSpPr>
        <p:spPr>
          <a:xfrm>
            <a:off x="4581331" y="2821153"/>
            <a:ext cx="4262714" cy="276999"/>
          </a:xfrm>
          <a:prstGeom prst="rect">
            <a:avLst/>
          </a:prstGeom>
          <a:noFill/>
        </p:spPr>
        <p:txBody>
          <a:bodyPr wrap="square">
            <a:spAutoFit/>
          </a:bodyPr>
          <a:lstStyle/>
          <a:p>
            <a:r>
              <a:rPr lang="hu-HU" sz="1200" i="1" dirty="0">
                <a:effectLst/>
                <a:latin typeface="Calibri" panose="020F0502020204030204" pitchFamily="34" charset="0"/>
                <a:ea typeface="Calibri" panose="020F0502020204030204" pitchFamily="34" charset="0"/>
                <a:cs typeface="Arial" panose="020B0604020202020204" pitchFamily="34" charset="0"/>
              </a:rPr>
              <a:t>Adatok forrásai: Központi Statisztikai Hivatal, Magyar Közút Zrt. </a:t>
            </a:r>
            <a:endParaRPr lang="hu-HU" sz="1200" i="1" dirty="0"/>
          </a:p>
        </p:txBody>
      </p:sp>
    </p:spTree>
    <p:extLst>
      <p:ext uri="{BB962C8B-B14F-4D97-AF65-F5344CB8AC3E}">
        <p14:creationId xmlns:p14="http://schemas.microsoft.com/office/powerpoint/2010/main" val="198415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74825932-7CC1-0904-4B67-1BF1CB7614B6}"/>
              </a:ext>
            </a:extLst>
          </p:cNvPr>
          <p:cNvGraphicFramePr>
            <a:graphicFrameLocks noGrp="1"/>
          </p:cNvGraphicFramePr>
          <p:nvPr>
            <p:extLst>
              <p:ext uri="{D42A27DB-BD31-4B8C-83A1-F6EECF244321}">
                <p14:modId xmlns:p14="http://schemas.microsoft.com/office/powerpoint/2010/main" val="3087306524"/>
              </p:ext>
            </p:extLst>
          </p:nvPr>
        </p:nvGraphicFramePr>
        <p:xfrm>
          <a:off x="0" y="0"/>
          <a:ext cx="9144000" cy="6868052"/>
        </p:xfrm>
        <a:graphic>
          <a:graphicData uri="http://schemas.openxmlformats.org/drawingml/2006/table">
            <a:tbl>
              <a:tblPr firstRow="1" firstCol="1" bandRow="1"/>
              <a:tblGrid>
                <a:gridCol w="1715383">
                  <a:extLst>
                    <a:ext uri="{9D8B030D-6E8A-4147-A177-3AD203B41FA5}">
                      <a16:colId xmlns:a16="http://schemas.microsoft.com/office/drawing/2014/main" val="2652057424"/>
                    </a:ext>
                  </a:extLst>
                </a:gridCol>
                <a:gridCol w="7428617">
                  <a:extLst>
                    <a:ext uri="{9D8B030D-6E8A-4147-A177-3AD203B41FA5}">
                      <a16:colId xmlns:a16="http://schemas.microsoft.com/office/drawing/2014/main" val="3214885476"/>
                    </a:ext>
                  </a:extLst>
                </a:gridCol>
              </a:tblGrid>
              <a:tr h="500170">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Önkormányzati tulajdonban lévő középületek komplex energetikai korszerűsítésének ösztönzése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4214263081"/>
                  </a:ext>
                </a:extLst>
              </a:tr>
              <a:tr h="4156479">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600" kern="0" dirty="0">
                          <a:effectLst/>
                          <a:latin typeface="Calibri" panose="020F0502020204030204" pitchFamily="34" charset="0"/>
                          <a:ea typeface="Calibri" panose="020F0502020204030204" pitchFamily="34" charset="0"/>
                          <a:cs typeface="Arial" panose="020B0604020202020204" pitchFamily="34" charset="0"/>
                        </a:rPr>
                        <a:t>Bár a Veszprém vármegyében található </a:t>
                      </a:r>
                      <a:r>
                        <a:rPr lang="hu-HU" sz="1600" b="1" kern="0" dirty="0">
                          <a:effectLst/>
                          <a:latin typeface="Calibri" panose="020F0502020204030204" pitchFamily="34" charset="0"/>
                          <a:ea typeface="Calibri" panose="020F0502020204030204" pitchFamily="34" charset="0"/>
                          <a:cs typeface="Arial" panose="020B0604020202020204" pitchFamily="34" charset="0"/>
                        </a:rPr>
                        <a:t>középületek jelentős részét már korszerűsítették</a:t>
                      </a:r>
                      <a:r>
                        <a:rPr lang="hu-HU" sz="1600" kern="0" dirty="0">
                          <a:effectLst/>
                          <a:latin typeface="Calibri" panose="020F0502020204030204" pitchFamily="34" charset="0"/>
                          <a:ea typeface="Calibri" panose="020F0502020204030204" pitchFamily="34" charset="0"/>
                          <a:cs typeface="Arial" panose="020B0604020202020204" pitchFamily="34" charset="0"/>
                        </a:rPr>
                        <a:t> az elmúlt időszakban, számos továbbra is energetikai felújításra szorul. Szintén aránylag gyakori jelenség, hogy az elmúlt évtizedben </a:t>
                      </a:r>
                      <a:r>
                        <a:rPr lang="hu-HU" sz="1600" b="1" kern="0" dirty="0">
                          <a:effectLst/>
                          <a:latin typeface="Calibri" panose="020F0502020204030204" pitchFamily="34" charset="0"/>
                          <a:ea typeface="Calibri" panose="020F0502020204030204" pitchFamily="34" charset="0"/>
                          <a:cs typeface="Arial" panose="020B0604020202020204" pitchFamily="34" charset="0"/>
                        </a:rPr>
                        <a:t>lezajlott rekonstrukció </a:t>
                      </a:r>
                      <a:r>
                        <a:rPr lang="hu-HU" sz="1600" kern="0" dirty="0">
                          <a:effectLst/>
                          <a:latin typeface="Calibri" panose="020F0502020204030204" pitchFamily="34" charset="0"/>
                          <a:ea typeface="Calibri" panose="020F0502020204030204" pitchFamily="34" charset="0"/>
                          <a:cs typeface="Arial" panose="020B0604020202020204" pitchFamily="34" charset="0"/>
                        </a:rPr>
                        <a:t>– a források rendelkezésre állásának korlátozott volta, vagy a beruházást finanszírozó pályázat jellemzői miatt – </a:t>
                      </a:r>
                      <a:r>
                        <a:rPr lang="hu-HU" sz="1600" b="1" kern="0" dirty="0">
                          <a:effectLst/>
                          <a:latin typeface="Calibri" panose="020F0502020204030204" pitchFamily="34" charset="0"/>
                          <a:ea typeface="Calibri" panose="020F0502020204030204" pitchFamily="34" charset="0"/>
                          <a:cs typeface="Arial" panose="020B0604020202020204" pitchFamily="34" charset="0"/>
                        </a:rPr>
                        <a:t>csak részleges </a:t>
                      </a:r>
                      <a:r>
                        <a:rPr lang="hu-HU" sz="1600" kern="0" dirty="0">
                          <a:effectLst/>
                          <a:latin typeface="Calibri" panose="020F0502020204030204" pitchFamily="34" charset="0"/>
                          <a:ea typeface="Calibri" panose="020F0502020204030204" pitchFamily="34" charset="0"/>
                          <a:cs typeface="Arial" panose="020B0604020202020204" pitchFamily="34" charset="0"/>
                        </a:rPr>
                        <a:t>volt, nem terjedt ki valamennyi indokolt fejlesztési elemre.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a még korszerűsítés álló épületek esetében </a:t>
                      </a:r>
                      <a:r>
                        <a:rPr lang="hu-HU" sz="1600" b="1" kern="0" dirty="0">
                          <a:effectLst/>
                          <a:latin typeface="Calibri" panose="020F0502020204030204" pitchFamily="34" charset="0"/>
                          <a:ea typeface="Calibri" panose="020F0502020204030204" pitchFamily="34" charset="0"/>
                          <a:cs typeface="Arial" panose="020B0604020202020204" pitchFamily="34" charset="0"/>
                        </a:rPr>
                        <a:t>komplex</a:t>
                      </a:r>
                      <a:r>
                        <a:rPr lang="hu-HU" sz="1600" kern="0" dirty="0">
                          <a:effectLst/>
                          <a:latin typeface="Calibri" panose="020F0502020204030204" pitchFamily="34" charset="0"/>
                          <a:ea typeface="Calibri" panose="020F0502020204030204" pitchFamily="34" charset="0"/>
                          <a:cs typeface="Arial" panose="020B0604020202020204" pitchFamily="34" charset="0"/>
                        </a:rPr>
                        <a:t> – az épületek gépészeti és villamos rendszereire, hőtechnikai adottságainak javítására, megújulóenergia-hasznosítására egyaránt kiterjedő – </a:t>
                      </a:r>
                      <a:r>
                        <a:rPr lang="hu-HU" sz="1600" b="1" kern="0" dirty="0">
                          <a:effectLst/>
                          <a:latin typeface="Calibri" panose="020F0502020204030204" pitchFamily="34" charset="0"/>
                          <a:ea typeface="Calibri" panose="020F0502020204030204" pitchFamily="34" charset="0"/>
                          <a:cs typeface="Arial" panose="020B0604020202020204" pitchFamily="34" charset="0"/>
                        </a:rPr>
                        <a:t>épületenergetikai felújítás elvégzése</a:t>
                      </a:r>
                      <a:r>
                        <a:rPr lang="hu-HU" sz="1600" kern="0" dirty="0">
                          <a:effectLst/>
                          <a:latin typeface="Calibri" panose="020F0502020204030204" pitchFamily="34" charset="0"/>
                          <a:ea typeface="Calibri" panose="020F0502020204030204" pitchFamily="34" charset="0"/>
                          <a:cs typeface="Arial" panose="020B0604020202020204" pitchFamily="34" charset="0"/>
                        </a:rPr>
                        <a: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a felújítással már részlegesen érintett épületek esetében az energiafelhasználás maximális csökkenését lehetővé tevő beruházási csomag (hőtechnikai adottságok javítása, gépészeti rendszerek korszerűsítése/cseréje, árnyékolás- és világítástechnika, megújulóenergia-hasznosítás, okos eszközök alkalmazása) </a:t>
                      </a:r>
                      <a:r>
                        <a:rPr lang="hu-HU" sz="1600" b="1" kern="0" dirty="0">
                          <a:effectLst/>
                          <a:latin typeface="Calibri" panose="020F0502020204030204" pitchFamily="34" charset="0"/>
                          <a:ea typeface="Calibri" panose="020F0502020204030204" pitchFamily="34" charset="0"/>
                          <a:cs typeface="Arial" panose="020B0604020202020204" pitchFamily="34" charset="0"/>
                        </a:rPr>
                        <a:t>még hiányzó elemeinek</a:t>
                      </a:r>
                      <a:r>
                        <a:rPr lang="hu-HU" sz="1600" kern="0" dirty="0">
                          <a:effectLst/>
                          <a:latin typeface="Calibri" panose="020F0502020204030204" pitchFamily="34" charset="0"/>
                          <a:ea typeface="Calibri" panose="020F0502020204030204" pitchFamily="34" charset="0"/>
                          <a:cs typeface="Arial" panose="020B0604020202020204" pitchFamily="34" charset="0"/>
                        </a:rPr>
                        <a:t> – a költségeket és az elérhető kibocsátáscsökkentési mennyiségeket is figyelembe vevő – elemzésen nyugvó, ütemezett megvalósítása.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486257735"/>
                  </a:ext>
                </a:extLst>
              </a:tr>
              <a:tr h="646503">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i="1" kern="0">
                          <a:effectLst/>
                          <a:latin typeface="Calibri" panose="020F0502020204030204" pitchFamily="34" charset="0"/>
                          <a:ea typeface="Calibri" panose="020F0502020204030204" pitchFamily="34" charset="0"/>
                          <a:cs typeface="Calibri" panose="020F0502020204030204" pitchFamily="34" charset="0"/>
                        </a:rPr>
                        <a:t>Veszprém Vármegyei Önkormányzat</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287188"/>
                  </a:ext>
                </a:extLst>
              </a:tr>
              <a:tr h="1554847">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Tájékoztatás a fűtéskorszerűsítést, energiatakarékosságot támogató hazai és közvetlen európai uniós pályázatokról;</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Igény esetén pályázatok, programok összehangolása;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Amennyiben a pályázati eljárás megkívánja, közreműködés a pályázati döntés előkészítésében, a pályázatok menedzselésében, projektek végrehajtásában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6644" marR="666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02212"/>
                  </a:ext>
                </a:extLst>
              </a:tr>
            </a:tbl>
          </a:graphicData>
        </a:graphic>
      </p:graphicFrame>
    </p:spTree>
    <p:extLst>
      <p:ext uri="{BB962C8B-B14F-4D97-AF65-F5344CB8AC3E}">
        <p14:creationId xmlns:p14="http://schemas.microsoft.com/office/powerpoint/2010/main" val="3238622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7E485A21-C363-98EB-90DA-7C264E910D03}"/>
              </a:ext>
            </a:extLst>
          </p:cNvPr>
          <p:cNvGraphicFramePr>
            <a:graphicFrameLocks noGrp="1"/>
          </p:cNvGraphicFramePr>
          <p:nvPr>
            <p:extLst>
              <p:ext uri="{D42A27DB-BD31-4B8C-83A1-F6EECF244321}">
                <p14:modId xmlns:p14="http://schemas.microsoft.com/office/powerpoint/2010/main" val="1260216408"/>
              </p:ext>
            </p:extLst>
          </p:nvPr>
        </p:nvGraphicFramePr>
        <p:xfrm>
          <a:off x="0" y="0"/>
          <a:ext cx="9143999" cy="6866137"/>
        </p:xfrm>
        <a:graphic>
          <a:graphicData uri="http://schemas.openxmlformats.org/drawingml/2006/table">
            <a:tbl>
              <a:tblPr firstRow="1" firstCol="1" bandRow="1"/>
              <a:tblGrid>
                <a:gridCol w="1715383">
                  <a:extLst>
                    <a:ext uri="{9D8B030D-6E8A-4147-A177-3AD203B41FA5}">
                      <a16:colId xmlns:a16="http://schemas.microsoft.com/office/drawing/2014/main" val="2175656134"/>
                    </a:ext>
                  </a:extLst>
                </a:gridCol>
                <a:gridCol w="7428616">
                  <a:extLst>
                    <a:ext uri="{9D8B030D-6E8A-4147-A177-3AD203B41FA5}">
                      <a16:colId xmlns:a16="http://schemas.microsoft.com/office/drawing/2014/main" val="1702565140"/>
                    </a:ext>
                  </a:extLst>
                </a:gridCol>
              </a:tblGrid>
              <a:tr h="502086">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Lakó- és gazdasági rendeltetésű épületek komplex energetikai korszerűsítésének és az energiatakarékos szemlélet széleskörű elterjesztésének támogatása</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2635847428"/>
                  </a:ext>
                </a:extLst>
              </a:tr>
              <a:tr h="4720973">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400" kern="0" dirty="0">
                          <a:effectLst/>
                          <a:latin typeface="Calibri" panose="020F0502020204030204" pitchFamily="34" charset="0"/>
                          <a:ea typeface="Calibri" panose="020F0502020204030204" pitchFamily="34" charset="0"/>
                          <a:cs typeface="Arial" panose="020B0604020202020204" pitchFamily="34" charset="0"/>
                        </a:rPr>
                        <a:t>Az intézkedés az alábbi jellegű szemléletformálási tevékenységek megvalósítását foglalja magában:</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u="sng" kern="0" dirty="0">
                          <a:effectLst/>
                          <a:latin typeface="Calibri" panose="020F0502020204030204" pitchFamily="34" charset="0"/>
                          <a:ea typeface="Calibri" panose="020F0502020204030204" pitchFamily="34" charset="0"/>
                          <a:cs typeface="Arial" panose="020B0604020202020204" pitchFamily="34" charset="0"/>
                        </a:rPr>
                        <a:t>tematikák:</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Épületenergetikai korszerűsítések </a:t>
                      </a:r>
                      <a:r>
                        <a:rPr lang="hu-HU" sz="1400" i="1" kern="0" dirty="0">
                          <a:effectLst/>
                          <a:latin typeface="Calibri" panose="020F0502020204030204" pitchFamily="34" charset="0"/>
                          <a:ea typeface="Calibri" panose="020F0502020204030204" pitchFamily="34" charset="0"/>
                          <a:cs typeface="Arial" panose="020B0604020202020204" pitchFamily="34" charset="0"/>
                        </a:rPr>
                        <a:t>(ld. hőszigetelés, gépészeti, villamos-rendszert érintő felújítások, megújulóenergia-hasznosítás)</a:t>
                      </a:r>
                      <a:r>
                        <a:rPr lang="hu-HU" sz="1400" kern="0" dirty="0">
                          <a:effectLst/>
                          <a:latin typeface="Calibri" panose="020F0502020204030204" pitchFamily="34" charset="0"/>
                          <a:ea typeface="Calibri" panose="020F0502020204030204" pitchFamily="34" charset="0"/>
                          <a:cs typeface="Arial" panose="020B0604020202020204" pitchFamily="34" charset="0"/>
                        </a:rPr>
                        <a:t> környezeti, környezetegészségügyi hatásai</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Épületenergetikai korszerűsítések révén </a:t>
                      </a:r>
                      <a:r>
                        <a:rPr lang="hu-HU" sz="1400" b="1" kern="0" dirty="0">
                          <a:effectLst/>
                          <a:latin typeface="Calibri" panose="020F0502020204030204" pitchFamily="34" charset="0"/>
                          <a:ea typeface="Calibri" panose="020F0502020204030204" pitchFamily="34" charset="0"/>
                          <a:cs typeface="Arial" panose="020B0604020202020204" pitchFamily="34" charset="0"/>
                        </a:rPr>
                        <a:t>elérhető pénzügyi előnyök</a:t>
                      </a:r>
                      <a:endParaRPr lang="hu-HU" sz="16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Épületenergetika felújítások típusai, az egyes beruházások optimális ütemezése</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Naprakész </a:t>
                      </a:r>
                      <a:r>
                        <a:rPr lang="hu-HU" sz="1400" b="1" kern="0" dirty="0">
                          <a:effectLst/>
                          <a:latin typeface="Calibri" panose="020F0502020204030204" pitchFamily="34" charset="0"/>
                          <a:ea typeface="Calibri" panose="020F0502020204030204" pitchFamily="34" charset="0"/>
                          <a:cs typeface="Arial" panose="020B0604020202020204" pitchFamily="34" charset="0"/>
                        </a:rPr>
                        <a:t>tájékoztatás</a:t>
                      </a:r>
                      <a:r>
                        <a:rPr lang="hu-HU" sz="1400" kern="0" dirty="0">
                          <a:effectLst/>
                          <a:latin typeface="Calibri" panose="020F0502020204030204" pitchFamily="34" charset="0"/>
                          <a:ea typeface="Calibri" panose="020F0502020204030204" pitchFamily="34" charset="0"/>
                          <a:cs typeface="Arial" panose="020B0604020202020204" pitchFamily="34" charset="0"/>
                        </a:rPr>
                        <a:t> a fűtéskorszerűsítést, energiatakarékosságot támogató </a:t>
                      </a:r>
                      <a:r>
                        <a:rPr lang="hu-HU" sz="1400" b="1" kern="0" dirty="0">
                          <a:effectLst/>
                          <a:latin typeface="Calibri" panose="020F0502020204030204" pitchFamily="34" charset="0"/>
                          <a:ea typeface="Calibri" panose="020F0502020204030204" pitchFamily="34" charset="0"/>
                          <a:cs typeface="Arial" panose="020B0604020202020204" pitchFamily="34" charset="0"/>
                        </a:rPr>
                        <a:t>lakossági pályázatokról </a:t>
                      </a:r>
                      <a:endParaRPr lang="hu-HU" sz="16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b="1" kern="0" dirty="0">
                          <a:effectLst/>
                          <a:latin typeface="Calibri" panose="020F0502020204030204" pitchFamily="34" charset="0"/>
                          <a:ea typeface="Calibri" panose="020F0502020204030204" pitchFamily="34" charset="0"/>
                          <a:cs typeface="Arial" panose="020B0604020202020204" pitchFamily="34" charset="0"/>
                        </a:rPr>
                        <a:t>Energiatakarékos magatartási formák, házi megoldások</a:t>
                      </a:r>
                      <a:endParaRPr lang="hu-HU" sz="16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u="sng" kern="0" dirty="0">
                          <a:effectLst/>
                          <a:latin typeface="Calibri" panose="020F0502020204030204" pitchFamily="34" charset="0"/>
                          <a:ea typeface="Calibri" panose="020F0502020204030204" pitchFamily="34" charset="0"/>
                          <a:cs typeface="Arial" panose="020B0604020202020204" pitchFamily="34" charset="0"/>
                        </a:rPr>
                        <a:t>lehetséges formák:</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Online tájékoztató anyagok közzététele a település honlapján</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7000"/>
                        </a:lnSpc>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Tájékoztató programok megvalósítása települési, településrészi eseményeken, rendezvényeken, részben helyi egyesületek, civil szervezetek bevonásával</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7000"/>
                        </a:lnSpc>
                        <a:spcAft>
                          <a:spcPts val="800"/>
                        </a:spcAft>
                        <a:buClr>
                          <a:srgbClr val="246E37"/>
                        </a:buClr>
                        <a:buFont typeface="Symbol" panose="05050102010706020507" pitchFamily="18" charset="2"/>
                        <a:buChar char=""/>
                      </a:pPr>
                      <a:r>
                        <a:rPr lang="hu-HU" sz="1400" kern="0" dirty="0">
                          <a:effectLst/>
                          <a:latin typeface="Calibri" panose="020F0502020204030204" pitchFamily="34" charset="0"/>
                          <a:ea typeface="Calibri" panose="020F0502020204030204" pitchFamily="34" charset="0"/>
                          <a:cs typeface="Arial" panose="020B0604020202020204" pitchFamily="34" charset="0"/>
                        </a:rPr>
                        <a:t>Oktatási intézményekkel együttműködésében a témakör megjelenítése óvodai, iskolai programokon.</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41253403"/>
                  </a:ext>
                </a:extLst>
              </a:tr>
              <a:tr h="621789">
                <a:tc>
                  <a:txBody>
                    <a:bodyPr/>
                    <a:lstStyle/>
                    <a:p>
                      <a:pPr algn="l">
                        <a:lnSpc>
                          <a:spcPct val="107000"/>
                        </a:lnSpc>
                        <a:spcAft>
                          <a:spcPts val="800"/>
                        </a:spcAft>
                      </a:pPr>
                      <a:r>
                        <a:rPr lang="hu-HU" sz="14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4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4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400" i="1" kern="0">
                          <a:effectLst/>
                          <a:latin typeface="Calibri" panose="020F0502020204030204" pitchFamily="34" charset="0"/>
                          <a:ea typeface="Calibri" panose="020F0502020204030204" pitchFamily="34" charset="0"/>
                          <a:cs typeface="Calibri" panose="020F0502020204030204" pitchFamily="34" charset="0"/>
                        </a:rPr>
                        <a:t>Veszprém Vármegyei Önkormányzat, civil szervezetek, oktatási intézmények</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381681"/>
                  </a:ext>
                </a:extLst>
              </a:tr>
              <a:tr h="1013152">
                <a:tc>
                  <a:txBody>
                    <a:bodyPr/>
                    <a:lstStyle/>
                    <a:p>
                      <a:pPr algn="l">
                        <a:lnSpc>
                          <a:spcPct val="107000"/>
                        </a:lnSpc>
                        <a:spcAft>
                          <a:spcPts val="800"/>
                        </a:spcAft>
                      </a:pPr>
                      <a:r>
                        <a:rPr lang="hu-HU" sz="14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4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 </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400" kern="0" dirty="0">
                          <a:effectLst/>
                          <a:latin typeface="Calibri" panose="020F0502020204030204" pitchFamily="34" charset="0"/>
                          <a:ea typeface="Calibri" panose="020F0502020204030204" pitchFamily="34" charset="0"/>
                          <a:cs typeface="Calibri" panose="020F0502020204030204" pitchFamily="34" charset="0"/>
                        </a:rPr>
                        <a:t>Igény esetén települési programok összehangolása,</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400" kern="0" dirty="0">
                          <a:effectLst/>
                          <a:latin typeface="Calibri" panose="020F0502020204030204" pitchFamily="34" charset="0"/>
                          <a:ea typeface="Calibri" panose="020F0502020204030204" pitchFamily="34" charset="0"/>
                          <a:cs typeface="Calibri" panose="020F0502020204030204" pitchFamily="34" charset="0"/>
                        </a:rPr>
                        <a:t>Tájékoztató anyagok közzététele Veszprém Vármegyei Önkormányzat honlapján</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64409" marR="64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128511"/>
                  </a:ext>
                </a:extLst>
              </a:tr>
            </a:tbl>
          </a:graphicData>
        </a:graphic>
      </p:graphicFrame>
    </p:spTree>
    <p:extLst>
      <p:ext uri="{BB962C8B-B14F-4D97-AF65-F5344CB8AC3E}">
        <p14:creationId xmlns:p14="http://schemas.microsoft.com/office/powerpoint/2010/main" val="266833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0821A517-3441-3B07-4AB5-A4F3D8371B40}"/>
              </a:ext>
            </a:extLst>
          </p:cNvPr>
          <p:cNvGraphicFramePr>
            <a:graphicFrameLocks noGrp="1"/>
          </p:cNvGraphicFramePr>
          <p:nvPr>
            <p:extLst>
              <p:ext uri="{D42A27DB-BD31-4B8C-83A1-F6EECF244321}">
                <p14:modId xmlns:p14="http://schemas.microsoft.com/office/powerpoint/2010/main" val="2716840387"/>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1488343220"/>
                    </a:ext>
                  </a:extLst>
                </a:gridCol>
                <a:gridCol w="7428618">
                  <a:extLst>
                    <a:ext uri="{9D8B030D-6E8A-4147-A177-3AD203B41FA5}">
                      <a16:colId xmlns:a16="http://schemas.microsoft.com/office/drawing/2014/main" val="1226467771"/>
                    </a:ext>
                  </a:extLst>
                </a:gridCol>
              </a:tblGrid>
              <a:tr h="709566">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20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Távhőellátás műszaki feltételeinek javítása, hulladékhő-hasznosítás ösztönzése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855847754"/>
                  </a:ext>
                </a:extLst>
              </a:tr>
              <a:tr h="3475484">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a:effectLst/>
                          <a:latin typeface="Calibri" panose="020F0502020204030204" pitchFamily="34" charset="0"/>
                          <a:ea typeface="Calibri" panose="020F0502020204030204" pitchFamily="34" charset="0"/>
                          <a:cs typeface="Arial" panose="020B0604020202020204" pitchFamily="34" charset="0"/>
                        </a:rPr>
                        <a:t>Az intézkedés a Veszprém vármegyében működő – Veszprém MJV-t leszámítva – </a:t>
                      </a:r>
                      <a:r>
                        <a:rPr lang="hu-HU" sz="1800" b="1" kern="0">
                          <a:effectLst/>
                          <a:latin typeface="Calibri" panose="020F0502020204030204" pitchFamily="34" charset="0"/>
                          <a:ea typeface="Calibri" panose="020F0502020204030204" pitchFamily="34" charset="0"/>
                          <a:cs typeface="Arial" panose="020B0604020202020204" pitchFamily="34" charset="0"/>
                        </a:rPr>
                        <a:t>6 db távhőellátó rendszer folyamatos műszaki korszerűsítésére irányul, beleértve a távhőtermelő létesítmények, távhővezetékek, hőközpontok felújítását is.</a:t>
                      </a:r>
                      <a:r>
                        <a:rPr lang="hu-HU" sz="1800" kern="0">
                          <a:effectLst/>
                          <a:latin typeface="Calibri" panose="020F0502020204030204" pitchFamily="34" charset="0"/>
                          <a:ea typeface="Calibri" panose="020F0502020204030204" pitchFamily="34" charset="0"/>
                          <a:cs typeface="Arial" panose="020B0604020202020204" pitchFamily="34" charset="0"/>
                        </a:rPr>
                        <a:t> </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u-HU" sz="1800" kern="0">
                          <a:effectLst/>
                          <a:latin typeface="Calibri" panose="020F0502020204030204" pitchFamily="34" charset="0"/>
                          <a:ea typeface="Calibri" panose="020F0502020204030204" pitchFamily="34" charset="0"/>
                          <a:cs typeface="Arial" panose="020B0604020202020204" pitchFamily="34" charset="0"/>
                        </a:rPr>
                        <a:t>Ezen túlmenően szintén magában foglalja az intézkedés a hulladékhő-hasznosítás bővítését, amelynek elősegítése érdekében a települési önkormányzatok lehetőségei a </a:t>
                      </a:r>
                      <a:r>
                        <a:rPr lang="hu-HU" sz="1800" b="1" kern="0">
                          <a:effectLst/>
                          <a:latin typeface="Calibri" panose="020F0502020204030204" pitchFamily="34" charset="0"/>
                          <a:ea typeface="Calibri" panose="020F0502020204030204" pitchFamily="34" charset="0"/>
                          <a:cs typeface="Arial" panose="020B0604020202020204" pitchFamily="34" charset="0"/>
                        </a:rPr>
                        <a:t>hulladékhővel rendelkező és a hőt potenciálisan hasznosítani képes létesítmények azonosítására, a köztük lévő kapcsolat kialakításá</a:t>
                      </a:r>
                      <a:r>
                        <a:rPr lang="hu-HU" sz="1800" kern="0">
                          <a:effectLst/>
                          <a:latin typeface="Calibri" panose="020F0502020204030204" pitchFamily="34" charset="0"/>
                          <a:ea typeface="Calibri" panose="020F0502020204030204" pitchFamily="34" charset="0"/>
                          <a:cs typeface="Arial" panose="020B0604020202020204" pitchFamily="34" charset="0"/>
                        </a:rPr>
                        <a:t>nak ösztönzésére terjedhet ki. Ez utóbbi tevékenységhez a Pannon Egyetem egyik 2022-ben indult projektjének eredményei is felhasználhatók lesznek.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1669197785"/>
                  </a:ext>
                </a:extLst>
              </a:tr>
              <a:tr h="785580">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települési önkormányzatok, gazdálkodó szervezetek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93358"/>
                  </a:ext>
                </a:extLst>
              </a:tr>
              <a:tr h="1887370">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Javaslattétel az intézkedés tartalmának megfelelő feladat szerepeltetésére az érintett települések környezetvédelmi programjaiban;  </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Igény esetén települési programok összehangolása, jó gyakorlatok megosztása.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737358"/>
                  </a:ext>
                </a:extLst>
              </a:tr>
            </a:tbl>
          </a:graphicData>
        </a:graphic>
      </p:graphicFrame>
    </p:spTree>
    <p:extLst>
      <p:ext uri="{BB962C8B-B14F-4D97-AF65-F5344CB8AC3E}">
        <p14:creationId xmlns:p14="http://schemas.microsoft.com/office/powerpoint/2010/main" val="276393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4DE4C5-1C50-C20D-04A4-3222338CC0F0}"/>
              </a:ext>
            </a:extLst>
          </p:cNvPr>
          <p:cNvSpPr>
            <a:spLocks noGrp="1"/>
          </p:cNvSpPr>
          <p:nvPr>
            <p:ph type="title"/>
          </p:nvPr>
        </p:nvSpPr>
        <p:spPr>
          <a:xfrm>
            <a:off x="482858" y="593724"/>
            <a:ext cx="7886700" cy="483960"/>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Települési és vármegyei környezetvédelmi programok szabályozási háttere</a:t>
            </a:r>
          </a:p>
        </p:txBody>
      </p:sp>
      <p:sp>
        <p:nvSpPr>
          <p:cNvPr id="3" name="Tartalom helye 2">
            <a:extLst>
              <a:ext uri="{FF2B5EF4-FFF2-40B4-BE49-F238E27FC236}">
                <a16:creationId xmlns:a16="http://schemas.microsoft.com/office/drawing/2014/main" id="{7928E1D5-151F-B92D-07B8-9A9BF6CF4D02}"/>
              </a:ext>
            </a:extLst>
          </p:cNvPr>
          <p:cNvSpPr>
            <a:spLocks noGrp="1"/>
          </p:cNvSpPr>
          <p:nvPr>
            <p:ph idx="1"/>
          </p:nvPr>
        </p:nvSpPr>
        <p:spPr>
          <a:xfrm>
            <a:off x="628650" y="1219182"/>
            <a:ext cx="7886700" cy="5501214"/>
          </a:xfrm>
        </p:spPr>
        <p:txBody>
          <a:bodyPr>
            <a:noAutofit/>
          </a:bodyPr>
          <a:lstStyle/>
          <a:p>
            <a:pPr marL="0" indent="0">
              <a:buNone/>
            </a:pPr>
            <a:r>
              <a:rPr lang="hu-HU" sz="1400" b="1" i="1" u="sng" dirty="0">
                <a:solidFill>
                  <a:srgbClr val="249F6A"/>
                </a:solidFill>
              </a:rPr>
              <a:t>Alapvető előírás</a:t>
            </a:r>
          </a:p>
          <a:p>
            <a:pPr marL="0" indent="0">
              <a:buNone/>
            </a:pPr>
            <a:r>
              <a:rPr lang="hu-HU" sz="1400" dirty="0"/>
              <a:t>A környezetvédelmi törvény alapján </a:t>
            </a:r>
            <a:r>
              <a:rPr lang="hu-HU" sz="1400" b="1" dirty="0"/>
              <a:t>a települési önkormányzat települési környezetvédelmi programot</a:t>
            </a:r>
            <a:r>
              <a:rPr lang="hu-HU" sz="1400" dirty="0"/>
              <a:t>, a </a:t>
            </a:r>
            <a:r>
              <a:rPr lang="hu-HU" sz="1400" b="1" dirty="0"/>
              <a:t>vármegyei önkormányzat vármegyei környezetvédelmi programot készít </a:t>
            </a:r>
            <a:r>
              <a:rPr lang="hu-HU" sz="1400" dirty="0"/>
              <a:t>(Ktv. 46. § (1) (2) bekezdések)</a:t>
            </a:r>
          </a:p>
          <a:p>
            <a:pPr marL="0" indent="0">
              <a:buNone/>
            </a:pPr>
            <a:r>
              <a:rPr lang="hu-HU" sz="1400" b="1" i="1" u="sng" dirty="0">
                <a:solidFill>
                  <a:srgbClr val="249F6A"/>
                </a:solidFill>
              </a:rPr>
              <a:t>Tartalmi követelmények</a:t>
            </a:r>
          </a:p>
          <a:p>
            <a:pPr marL="0" indent="0">
              <a:buNone/>
            </a:pPr>
            <a:r>
              <a:rPr lang="hu-HU" sz="1400" dirty="0"/>
              <a:t>Mindkét típusú </a:t>
            </a:r>
            <a:r>
              <a:rPr lang="hu-HU" sz="1400" b="1" dirty="0"/>
              <a:t>környezetvédelmi program </a:t>
            </a:r>
            <a:r>
              <a:rPr lang="hu-HU" sz="1400" dirty="0"/>
              <a:t>ún. területi környezetvédelmi programnak minősül és a </a:t>
            </a:r>
            <a:r>
              <a:rPr lang="hu-HU" sz="1400" b="1" u="sng" dirty="0"/>
              <a:t>következő fejezeteket kell, hogy tartalmazza</a:t>
            </a:r>
            <a:r>
              <a:rPr lang="hu-HU" sz="1400" dirty="0"/>
              <a:t>:</a:t>
            </a:r>
          </a:p>
          <a:p>
            <a:pPr marL="342900" indent="-342900">
              <a:buFont typeface="+mj-lt"/>
              <a:buAutoNum type="alphaLcParenR"/>
            </a:pPr>
            <a:r>
              <a:rPr lang="hu-HU" sz="1400" dirty="0"/>
              <a:t>a környezeti elemek állapotának bemutatásán és az azt befolyásoló főbb hatótényezők elemzésén alapuló </a:t>
            </a:r>
            <a:r>
              <a:rPr lang="hu-HU" sz="1400" b="1" dirty="0"/>
              <a:t>helyzetértékelést</a:t>
            </a:r>
            <a:r>
              <a:rPr lang="hu-HU" sz="1400" dirty="0"/>
              <a:t>;</a:t>
            </a:r>
          </a:p>
          <a:p>
            <a:pPr marL="342900" indent="-342900">
              <a:buFont typeface="+mj-lt"/>
              <a:buAutoNum type="alphaLcParenR"/>
            </a:pPr>
            <a:r>
              <a:rPr lang="hu-HU" sz="1400" dirty="0"/>
              <a:t>a fenntartható fejlődéssel összhangban álló, elérni kívánt </a:t>
            </a:r>
            <a:r>
              <a:rPr lang="hu-HU" sz="1400" b="1" dirty="0"/>
              <a:t>környezetvédelmi célokat</a:t>
            </a:r>
            <a:r>
              <a:rPr lang="hu-HU" sz="1400" dirty="0"/>
              <a:t>, valamint környezeti célállapotokat;</a:t>
            </a:r>
          </a:p>
          <a:p>
            <a:pPr marL="342900" indent="-342900">
              <a:buFont typeface="+mj-lt"/>
              <a:buAutoNum type="alphaLcParenR"/>
            </a:pPr>
            <a:r>
              <a:rPr lang="hu-HU" sz="1400" dirty="0"/>
              <a:t>a célok és célállapotok elérése érdekében teendő főbb </a:t>
            </a:r>
            <a:r>
              <a:rPr lang="hu-HU" sz="1400" b="1" dirty="0"/>
              <a:t>intézkedéseket</a:t>
            </a:r>
            <a:r>
              <a:rPr lang="hu-HU" sz="1400" dirty="0"/>
              <a:t> (különösen a folyamatban lévő, illetve az előirányzott fejlesztésekkel és a működtetéssel kapcsolatos feladatokat), valamint </a:t>
            </a:r>
            <a:r>
              <a:rPr lang="hu-HU" sz="1400" b="1" dirty="0"/>
              <a:t>azok</a:t>
            </a:r>
            <a:r>
              <a:rPr lang="hu-HU" sz="1400" dirty="0"/>
              <a:t> megvalósításának </a:t>
            </a:r>
            <a:r>
              <a:rPr lang="hu-HU" sz="1400" b="1" dirty="0"/>
              <a:t>ütemezését</a:t>
            </a:r>
            <a:r>
              <a:rPr lang="hu-HU" sz="1400" dirty="0"/>
              <a:t>;</a:t>
            </a:r>
          </a:p>
          <a:p>
            <a:pPr marL="342900" indent="-342900">
              <a:buFont typeface="+mj-lt"/>
              <a:buAutoNum type="alphaLcParenR"/>
            </a:pPr>
            <a:r>
              <a:rPr lang="hu-HU" sz="1400" dirty="0"/>
              <a:t>a kitűzött célok megvalósításának </a:t>
            </a:r>
            <a:r>
              <a:rPr lang="hu-HU" sz="1400" b="1" dirty="0"/>
              <a:t>szabályozási, ellenőrzési, értékelési eszközeit</a:t>
            </a:r>
            <a:r>
              <a:rPr lang="hu-HU" sz="1400" dirty="0"/>
              <a:t>;</a:t>
            </a:r>
          </a:p>
          <a:p>
            <a:pPr marL="342900" indent="-342900">
              <a:buFont typeface="+mj-lt"/>
              <a:buAutoNum type="alphaLcParenR"/>
            </a:pPr>
            <a:r>
              <a:rPr lang="hu-HU" sz="1400" dirty="0"/>
              <a:t>az intézkedések végrehajtásának, valamint a d) pont szerinti eszközök alkalmazásának várható </a:t>
            </a:r>
            <a:r>
              <a:rPr lang="hu-HU" sz="1400" b="1" dirty="0"/>
              <a:t>költségigényét</a:t>
            </a:r>
            <a:r>
              <a:rPr lang="hu-HU" sz="1400" dirty="0"/>
              <a:t>, a </a:t>
            </a:r>
            <a:r>
              <a:rPr lang="hu-HU" sz="1400" b="1" dirty="0"/>
              <a:t>tervezett források </a:t>
            </a:r>
            <a:r>
              <a:rPr lang="hu-HU" sz="1400" dirty="0"/>
              <a:t>megjelölésével.</a:t>
            </a:r>
          </a:p>
          <a:p>
            <a:pPr marL="0" indent="0">
              <a:buNone/>
            </a:pPr>
            <a:r>
              <a:rPr lang="hu-HU" sz="1400" b="1" i="1" u="sng" dirty="0">
                <a:solidFill>
                  <a:srgbClr val="249F6A"/>
                </a:solidFill>
              </a:rPr>
              <a:t>Éghajlatváltozási szempontok figyelembevétele</a:t>
            </a:r>
          </a:p>
          <a:p>
            <a:r>
              <a:rPr lang="hu-HU" sz="1400" dirty="0"/>
              <a:t>Kifejezetten az </a:t>
            </a:r>
            <a:r>
              <a:rPr lang="hu-HU" sz="1400" b="1" dirty="0"/>
              <a:t>éghajlatvédelmi szempontok, témakörök </a:t>
            </a:r>
            <a:r>
              <a:rPr lang="hu-HU" sz="1400" dirty="0"/>
              <a:t>(üvegházhatású gázok kibocsátása, elnyelése; éghajlatváltozáshoz való alkalmazkodás) </a:t>
            </a:r>
            <a:r>
              <a:rPr lang="hu-HU" sz="1400" b="1" dirty="0"/>
              <a:t>megjelenítése nem kötelező elvárás, de lehetőség van rá</a:t>
            </a:r>
            <a:r>
              <a:rPr lang="hu-HU" sz="1400" dirty="0"/>
              <a:t>;</a:t>
            </a:r>
          </a:p>
          <a:p>
            <a:r>
              <a:rPr lang="hu-HU" sz="1400" b="1" dirty="0"/>
              <a:t>Általában említés szintjén megjelenik a témakör</a:t>
            </a:r>
            <a:r>
              <a:rPr lang="hu-HU" sz="1400" dirty="0"/>
              <a:t>, azonban több olyan témakör azonosítható ami szervesen kapcsolódik az éghajlatváltozás témaköréhez</a:t>
            </a:r>
          </a:p>
          <a:p>
            <a:pPr marL="0" indent="0">
              <a:buNone/>
            </a:pPr>
            <a:endParaRPr lang="hu-HU" sz="1400" b="1" i="1" u="sng" dirty="0">
              <a:solidFill>
                <a:srgbClr val="249F6A"/>
              </a:solidFill>
            </a:endParaRPr>
          </a:p>
        </p:txBody>
      </p:sp>
    </p:spTree>
    <p:extLst>
      <p:ext uri="{BB962C8B-B14F-4D97-AF65-F5344CB8AC3E}">
        <p14:creationId xmlns:p14="http://schemas.microsoft.com/office/powerpoint/2010/main" val="899703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48560B6-9705-866F-AC40-BAB4B745583C}"/>
              </a:ext>
            </a:extLst>
          </p:cNvPr>
          <p:cNvGraphicFramePr/>
          <p:nvPr>
            <p:extLst>
              <p:ext uri="{D42A27DB-BD31-4B8C-83A1-F6EECF244321}">
                <p14:modId xmlns:p14="http://schemas.microsoft.com/office/powerpoint/2010/main" val="1358104942"/>
              </p:ext>
            </p:extLst>
          </p:nvPr>
        </p:nvGraphicFramePr>
        <p:xfrm>
          <a:off x="1660849" y="3153747"/>
          <a:ext cx="5533053" cy="3387011"/>
        </p:xfrm>
        <a:graphic>
          <a:graphicData uri="http://schemas.openxmlformats.org/drawingml/2006/chart">
            <c:chart xmlns:c="http://schemas.openxmlformats.org/drawingml/2006/chart" xmlns:r="http://schemas.openxmlformats.org/officeDocument/2006/relationships" r:id="rId2"/>
          </a:graphicData>
        </a:graphic>
      </p:graphicFrame>
      <p:sp>
        <p:nvSpPr>
          <p:cNvPr id="7" name="Szövegdoboz 6">
            <a:extLst>
              <a:ext uri="{FF2B5EF4-FFF2-40B4-BE49-F238E27FC236}">
                <a16:creationId xmlns:a16="http://schemas.microsoft.com/office/drawing/2014/main" id="{CD331727-8FA9-4543-66F6-51160006CF42}"/>
              </a:ext>
            </a:extLst>
          </p:cNvPr>
          <p:cNvSpPr txBox="1"/>
          <p:nvPr/>
        </p:nvSpPr>
        <p:spPr>
          <a:xfrm>
            <a:off x="951723" y="1119449"/>
            <a:ext cx="6774024" cy="1794337"/>
          </a:xfrm>
          <a:prstGeom prst="rect">
            <a:avLst/>
          </a:prstGeom>
          <a:noFill/>
        </p:spPr>
        <p:txBody>
          <a:bodyPr wrap="square">
            <a:spAutoFit/>
          </a:bodyPr>
          <a:lstStyle/>
          <a:p>
            <a:pPr defTabSz="914400">
              <a:lnSpc>
                <a:spcPct val="90000"/>
              </a:lnSpc>
              <a:spcBef>
                <a:spcPts val="1000"/>
              </a:spcBef>
            </a:pPr>
            <a:r>
              <a:rPr lang="hu-HU" sz="1400" b="1" i="1" u="sng" dirty="0">
                <a:solidFill>
                  <a:srgbClr val="249F6A"/>
                </a:solidFill>
              </a:rPr>
              <a:t>Napenergia-hasznosítás drasztikus bővülése</a:t>
            </a:r>
          </a:p>
          <a:p>
            <a:endParaRPr lang="hu-HU" sz="1400" b="1" dirty="0">
              <a:effectLst/>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hu-HU" sz="1400" b="1" dirty="0">
                <a:effectLst/>
                <a:ea typeface="Calibri" panose="020F0502020204030204" pitchFamily="34" charset="0"/>
                <a:cs typeface="Arial" panose="020B0604020202020204" pitchFamily="34" charset="0"/>
              </a:rPr>
              <a:t>2022-ben 7662 háztartási méretű napelemes kiserőmű működött a vármegye területén, beépített teljesítőképességük közel 61,1 MW volt</a:t>
            </a:r>
          </a:p>
          <a:p>
            <a:pPr marL="285750" indent="-285750" algn="just">
              <a:buFont typeface="Arial" panose="020B0604020202020204" pitchFamily="34" charset="0"/>
              <a:buChar char="•"/>
            </a:pPr>
            <a:endParaRPr lang="hu-HU" sz="1400" b="1" dirty="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hu-HU" sz="1400" dirty="0">
                <a:effectLst/>
                <a:ea typeface="Calibri" panose="020F0502020204030204" pitchFamily="34" charset="0"/>
                <a:cs typeface="Arial" panose="020B0604020202020204" pitchFamily="34" charset="0"/>
              </a:rPr>
              <a:t>A vármegye déli részén működik a vármegye háztartási méretű napelemes kiserőműveinek döntő része: a Veszprémi járásban a 22%-a, a Balatonfüredi járásban a 16%-a, a Balatonalmádi és a Tapolcai járásban a 15-15%-a. </a:t>
            </a:r>
            <a:endParaRPr lang="hu-HU" sz="1400" dirty="0"/>
          </a:p>
        </p:txBody>
      </p:sp>
      <p:sp>
        <p:nvSpPr>
          <p:cNvPr id="10" name="Cím 1">
            <a:extLst>
              <a:ext uri="{FF2B5EF4-FFF2-40B4-BE49-F238E27FC236}">
                <a16:creationId xmlns:a16="http://schemas.microsoft.com/office/drawing/2014/main" id="{C9DB6FDB-108C-7F6B-5717-E9097991B68D}"/>
              </a:ext>
            </a:extLst>
          </p:cNvPr>
          <p:cNvSpPr txBox="1">
            <a:spLocks/>
          </p:cNvSpPr>
          <p:nvPr/>
        </p:nvSpPr>
        <p:spPr>
          <a:xfrm>
            <a:off x="466531" y="83104"/>
            <a:ext cx="8229600" cy="6569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500" b="1" dirty="0">
                <a:solidFill>
                  <a:srgbClr val="538135"/>
                </a:solidFill>
                <a:effectLst>
                  <a:outerShdw blurRad="38100" dist="38100" dir="2700000" algn="tl">
                    <a:srgbClr val="000000">
                      <a:alpha val="43137"/>
                    </a:srgbClr>
                  </a:outerShdw>
                </a:effectLst>
              </a:rPr>
              <a:t>ENERGIAGAZDÁLKODÁS</a:t>
            </a:r>
          </a:p>
        </p:txBody>
      </p:sp>
    </p:spTree>
    <p:extLst>
      <p:ext uri="{BB962C8B-B14F-4D97-AF65-F5344CB8AC3E}">
        <p14:creationId xmlns:p14="http://schemas.microsoft.com/office/powerpoint/2010/main" val="2672229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97AC878C-A8C9-805F-A42F-2E1B9C0F7574}"/>
              </a:ext>
            </a:extLst>
          </p:cNvPr>
          <p:cNvGraphicFramePr>
            <a:graphicFrameLocks noGrp="1"/>
          </p:cNvGraphicFramePr>
          <p:nvPr>
            <p:extLst>
              <p:ext uri="{D42A27DB-BD31-4B8C-83A1-F6EECF244321}">
                <p14:modId xmlns:p14="http://schemas.microsoft.com/office/powerpoint/2010/main" val="771959222"/>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2126412833"/>
                    </a:ext>
                  </a:extLst>
                </a:gridCol>
                <a:gridCol w="7428618">
                  <a:extLst>
                    <a:ext uri="{9D8B030D-6E8A-4147-A177-3AD203B41FA5}">
                      <a16:colId xmlns:a16="http://schemas.microsoft.com/office/drawing/2014/main" val="3706407097"/>
                    </a:ext>
                  </a:extLst>
                </a:gridCol>
              </a:tblGrid>
              <a:tr h="612180">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Megújulóenergia nagyobb léptékű hasznosításának ösztönzése a táji értékek védelme mellett</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2741089185"/>
                  </a:ext>
                </a:extLst>
              </a:tr>
              <a:tr h="4049077">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600" kern="0" dirty="0">
                          <a:effectLst/>
                          <a:latin typeface="Calibri" panose="020F0502020204030204" pitchFamily="34" charset="0"/>
                          <a:ea typeface="Calibri" panose="020F0502020204030204" pitchFamily="34" charset="0"/>
                          <a:cs typeface="Arial" panose="020B0604020202020204" pitchFamily="34" charset="0"/>
                        </a:rPr>
                        <a:t>Az intézkedés elsősorban a nem épülethez kötött megújulóenergia-hasznosítás bővítésére irányul. Figyelembe kell venni, hogy a megújulóenergia-termelő eszközök, elsősorban a napelemek, ne veszélyeztessék a tájképi, </a:t>
                      </a:r>
                      <a:r>
                        <a:rPr lang="hu-HU" sz="1600" kern="0" dirty="0">
                          <a:effectLst/>
                          <a:latin typeface="Calibri" panose="020F0502020204030204" pitchFamily="34" charset="0"/>
                          <a:ea typeface="Calibri" panose="020F0502020204030204" pitchFamily="34" charset="0"/>
                          <a:cs typeface="Calibri" panose="020F0502020204030204" pitchFamily="34" charset="0"/>
                        </a:rPr>
                        <a:t>településképi (történeti) </a:t>
                      </a:r>
                      <a:r>
                        <a:rPr lang="hu-HU" sz="1600" kern="0" dirty="0">
                          <a:effectLst/>
                          <a:latin typeface="Calibri" panose="020F0502020204030204" pitchFamily="34" charset="0"/>
                          <a:ea typeface="Calibri" panose="020F0502020204030204" pitchFamily="34" charset="0"/>
                          <a:cs typeface="Arial" panose="020B0604020202020204" pitchFamily="34" charset="0"/>
                        </a:rPr>
                        <a:t> értékeket.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b="1" kern="0" dirty="0">
                          <a:effectLst/>
                          <a:latin typeface="Calibri" panose="020F0502020204030204" pitchFamily="34" charset="0"/>
                          <a:ea typeface="Calibri" panose="020F0502020204030204" pitchFamily="34" charset="0"/>
                          <a:cs typeface="Arial" panose="020B0604020202020204" pitchFamily="34" charset="0"/>
                        </a:rPr>
                        <a:t>napelemparkok telepítése barnamezős területeken, kereskedelmi, logisztikai létesítmények tetőszerkezetein, nagy kiterjedésű parkolók felett (ez utóbbi elhelyezés egyben hatékony védelmet nyújt a parkoló járművek nyári túlforrósodása ellen is);</a:t>
                      </a:r>
                      <a:endParaRPr lang="hu-HU" sz="20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biogáz-előállító üzemek létesítése, biogáz felhasználása saját felhasználási célra mezőgazdasági telephelyeken;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600" b="1" kern="0" dirty="0">
                          <a:effectLst/>
                          <a:latin typeface="Calibri" panose="020F0502020204030204" pitchFamily="34" charset="0"/>
                          <a:ea typeface="Calibri" panose="020F0502020204030204" pitchFamily="34" charset="0"/>
                          <a:cs typeface="Arial" panose="020B0604020202020204" pitchFamily="34" charset="0"/>
                        </a:rPr>
                        <a:t>kisléptékű szélerőművek telepítése </a:t>
                      </a:r>
                      <a:r>
                        <a:rPr lang="hu-HU" sz="1600" kern="0" dirty="0">
                          <a:effectLst/>
                          <a:latin typeface="Calibri" panose="020F0502020204030204" pitchFamily="34" charset="0"/>
                          <a:ea typeface="Calibri" panose="020F0502020204030204" pitchFamily="34" charset="0"/>
                          <a:cs typeface="Arial" panose="020B0604020202020204" pitchFamily="34" charset="0"/>
                        </a:rPr>
                        <a:t>(Veszprém vármegyében, azon belül különösen a Kisalföldön és a Bakonyban, országos összehasonlításban </a:t>
                      </a:r>
                      <a:r>
                        <a:rPr lang="hu-HU" sz="1600" b="1" kern="0" dirty="0">
                          <a:effectLst/>
                          <a:latin typeface="Calibri" panose="020F0502020204030204" pitchFamily="34" charset="0"/>
                          <a:ea typeface="Calibri" panose="020F0502020204030204" pitchFamily="34" charset="0"/>
                          <a:cs typeface="Arial" panose="020B0604020202020204" pitchFamily="34" charset="0"/>
                        </a:rPr>
                        <a:t>magas az átlagos szélsebesség</a:t>
                      </a:r>
                      <a:r>
                        <a:rPr lang="hu-HU" sz="1600" kern="0" dirty="0">
                          <a:effectLst/>
                          <a:latin typeface="Calibri" panose="020F0502020204030204" pitchFamily="34" charset="0"/>
                          <a:ea typeface="Calibri" panose="020F0502020204030204" pitchFamily="34" charset="0"/>
                          <a:cs typeface="Arial" panose="020B0604020202020204" pitchFamily="34" charset="0"/>
                        </a:rPr>
                        <a: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1915554330"/>
                  </a:ext>
                </a:extLst>
              </a:tr>
              <a:tr h="645623">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települési önkormányzatok, gazdálkodó szervezetek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78003"/>
                  </a:ext>
                </a:extLst>
              </a:tr>
              <a:tr h="1551120">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Igény esetén települési programok összehangolása, jó gyakorlatok megosztása;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Településrendezési eszközök véleményezése során javaslattétel a megújulóenergia-hasznosítás szabályozási feltételeinek kialakítására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690947"/>
                  </a:ext>
                </a:extLst>
              </a:tr>
            </a:tbl>
          </a:graphicData>
        </a:graphic>
      </p:graphicFrame>
    </p:spTree>
    <p:extLst>
      <p:ext uri="{BB962C8B-B14F-4D97-AF65-F5344CB8AC3E}">
        <p14:creationId xmlns:p14="http://schemas.microsoft.com/office/powerpoint/2010/main" val="1247079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FE22A38C-1500-CD4E-526A-675293412ED6}"/>
              </a:ext>
            </a:extLst>
          </p:cNvPr>
          <p:cNvSpPr txBox="1"/>
          <p:nvPr/>
        </p:nvSpPr>
        <p:spPr>
          <a:xfrm>
            <a:off x="0" y="6466029"/>
            <a:ext cx="9144000" cy="308867"/>
          </a:xfrm>
          <a:prstGeom prst="rect">
            <a:avLst/>
          </a:prstGeom>
          <a:noFill/>
        </p:spPr>
        <p:txBody>
          <a:bodyPr wrap="square">
            <a:spAutoFit/>
          </a:bodyPr>
          <a:lstStyle/>
          <a:p>
            <a:pPr algn="ctr">
              <a:lnSpc>
                <a:spcPct val="115000"/>
              </a:lnSpc>
              <a:spcBef>
                <a:spcPts val="600"/>
              </a:spcBef>
              <a:spcAft>
                <a:spcPts val="600"/>
              </a:spcAft>
            </a:pP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Adatok forrása: Magyar Közút Zrt.</a:t>
            </a:r>
          </a:p>
        </p:txBody>
      </p:sp>
      <p:sp>
        <p:nvSpPr>
          <p:cNvPr id="6" name="Szövegdoboz 5">
            <a:extLst>
              <a:ext uri="{FF2B5EF4-FFF2-40B4-BE49-F238E27FC236}">
                <a16:creationId xmlns:a16="http://schemas.microsoft.com/office/drawing/2014/main" id="{7383104C-A0DE-5018-B248-10C96D14DA47}"/>
              </a:ext>
            </a:extLst>
          </p:cNvPr>
          <p:cNvSpPr txBox="1"/>
          <p:nvPr/>
        </p:nvSpPr>
        <p:spPr>
          <a:xfrm>
            <a:off x="0" y="740037"/>
            <a:ext cx="9144000" cy="286232"/>
          </a:xfrm>
          <a:prstGeom prst="rect">
            <a:avLst/>
          </a:prstGeom>
          <a:noFill/>
        </p:spPr>
        <p:txBody>
          <a:bodyPr wrap="square">
            <a:spAutoFit/>
          </a:bodyPr>
          <a:lstStyle/>
          <a:p>
            <a:pPr algn="ctr" defTabSz="914400">
              <a:lnSpc>
                <a:spcPct val="90000"/>
              </a:lnSpc>
              <a:spcBef>
                <a:spcPts val="1000"/>
              </a:spcBef>
            </a:pPr>
            <a:r>
              <a:rPr lang="hu-HU" sz="1400" b="1" i="1" u="sng" dirty="0">
                <a:solidFill>
                  <a:srgbClr val="249F6A"/>
                </a:solidFill>
              </a:rPr>
              <a:t>A közutak forgalmi terhelése és annak változása 2011-2021 között (13% növekedés) </a:t>
            </a:r>
          </a:p>
        </p:txBody>
      </p:sp>
      <p:sp>
        <p:nvSpPr>
          <p:cNvPr id="7" name="Cím 1">
            <a:extLst>
              <a:ext uri="{FF2B5EF4-FFF2-40B4-BE49-F238E27FC236}">
                <a16:creationId xmlns:a16="http://schemas.microsoft.com/office/drawing/2014/main" id="{74917545-ECCD-E38A-FF40-AC1C11F885A6}"/>
              </a:ext>
            </a:extLst>
          </p:cNvPr>
          <p:cNvSpPr>
            <a:spLocks noGrp="1"/>
          </p:cNvSpPr>
          <p:nvPr>
            <p:ph type="title"/>
          </p:nvPr>
        </p:nvSpPr>
        <p:spPr>
          <a:xfrm>
            <a:off x="0" y="83104"/>
            <a:ext cx="91440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KÖZLEKEDÉS- ÉS SZÁLLÍTÁSSZERVEZÉS</a:t>
            </a:r>
            <a:endParaRPr lang="hu-HU" sz="2500" dirty="0">
              <a:solidFill>
                <a:srgbClr val="538135"/>
              </a:solidFill>
              <a:effectLst>
                <a:outerShdw blurRad="38100" dist="38100" dir="2700000" algn="tl">
                  <a:srgbClr val="000000">
                    <a:alpha val="43137"/>
                  </a:srgbClr>
                </a:outerShdw>
              </a:effectLst>
            </a:endParaRPr>
          </a:p>
        </p:txBody>
      </p:sp>
      <p:pic>
        <p:nvPicPr>
          <p:cNvPr id="4" name="Kép 3" descr="A képen térkép, atlasz, diagram, szöveg látható&#10;&#10;Automatikusan generált leírás">
            <a:extLst>
              <a:ext uri="{FF2B5EF4-FFF2-40B4-BE49-F238E27FC236}">
                <a16:creationId xmlns:a16="http://schemas.microsoft.com/office/drawing/2014/main" id="{6936DEAB-F7E4-CDCB-8026-E97E457CE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295" y="1080000"/>
            <a:ext cx="6569409" cy="5400000"/>
          </a:xfrm>
          <a:prstGeom prst="rect">
            <a:avLst/>
          </a:prstGeom>
        </p:spPr>
      </p:pic>
      <p:pic>
        <p:nvPicPr>
          <p:cNvPr id="9" name="Kép 8" descr="A képen térkép, szöveg, atlasz, diagram látható&#10;&#10;Automatikusan generált leírás">
            <a:extLst>
              <a:ext uri="{FF2B5EF4-FFF2-40B4-BE49-F238E27FC236}">
                <a16:creationId xmlns:a16="http://schemas.microsoft.com/office/drawing/2014/main" id="{4D960BD7-D34F-0130-DB04-4787CAE8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295" y="1080000"/>
            <a:ext cx="6569409" cy="5400000"/>
          </a:xfrm>
          <a:prstGeom prst="rect">
            <a:avLst/>
          </a:prstGeom>
        </p:spPr>
      </p:pic>
    </p:spTree>
    <p:extLst>
      <p:ext uri="{BB962C8B-B14F-4D97-AF65-F5344CB8AC3E}">
        <p14:creationId xmlns:p14="http://schemas.microsoft.com/office/powerpoint/2010/main" val="408787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61B6A45E-AEAA-3645-00E0-856B8EF17659}"/>
              </a:ext>
            </a:extLst>
          </p:cNvPr>
          <p:cNvGraphicFramePr>
            <a:graphicFrameLocks noGrp="1"/>
          </p:cNvGraphicFramePr>
          <p:nvPr>
            <p:extLst>
              <p:ext uri="{D42A27DB-BD31-4B8C-83A1-F6EECF244321}">
                <p14:modId xmlns:p14="http://schemas.microsoft.com/office/powerpoint/2010/main" val="1997756625"/>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2843416672"/>
                    </a:ext>
                  </a:extLst>
                </a:gridCol>
                <a:gridCol w="7428618">
                  <a:extLst>
                    <a:ext uri="{9D8B030D-6E8A-4147-A177-3AD203B41FA5}">
                      <a16:colId xmlns:a16="http://schemas.microsoft.com/office/drawing/2014/main" val="3433973745"/>
                    </a:ext>
                  </a:extLst>
                </a:gridCol>
              </a:tblGrid>
              <a:tr h="665184">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Önkormányzati gépjárműállomány korszerűsítése, hibrid, illetve elektromos meghajtású járművek beszerzésének előnyben részesítése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4087116392"/>
                  </a:ext>
                </a:extLst>
              </a:tr>
              <a:tr h="4197771">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600" kern="0">
                          <a:effectLst/>
                          <a:latin typeface="Calibri" panose="020F0502020204030204" pitchFamily="34" charset="0"/>
                          <a:ea typeface="Calibri" panose="020F0502020204030204" pitchFamily="34" charset="0"/>
                          <a:cs typeface="Arial" panose="020B0604020202020204" pitchFamily="34" charset="0"/>
                        </a:rPr>
                        <a:t>Az intézkedés a Veszprém Vármegyei Önkormányzat, valamint a települési önkormányzatok gépjárműállományának folyamatos korszerűsítésére irányul. Az ezáltal elérhető légszennyezőanyag- és üvegházhatásúgáz-kibocsátás megtakarítása természetesen nem eredményez jelentős javulást sem a települési levegő minőségében, sem a települések üvegházgáz-mérlegeiben, mindazonáltal számottevő </a:t>
                      </a:r>
                      <a:r>
                        <a:rPr lang="hu-HU" sz="1600" b="1" kern="0">
                          <a:effectLst/>
                          <a:latin typeface="Calibri" panose="020F0502020204030204" pitchFamily="34" charset="0"/>
                          <a:ea typeface="Calibri" panose="020F0502020204030204" pitchFamily="34" charset="0"/>
                          <a:cs typeface="Arial" panose="020B0604020202020204" pitchFamily="34" charset="0"/>
                        </a:rPr>
                        <a:t>szemléletformálási potenciállal bír</a:t>
                      </a:r>
                      <a:r>
                        <a:rPr lang="hu-HU" sz="1600" kern="0">
                          <a:effectLst/>
                          <a:latin typeface="Calibri" panose="020F0502020204030204" pitchFamily="34" charset="0"/>
                          <a:ea typeface="Calibri" panose="020F0502020204030204" pitchFamily="34" charset="0"/>
                          <a:cs typeface="Arial" panose="020B0604020202020204" pitchFamily="34" charset="0"/>
                        </a:rPr>
                        <a:t>, továbbá azon környezetvédelmi intézkedések körébe tartozik, amelyek megvalósítására a helyi önkormányzatok tényleges befolyással bírnak – természetesen pénzügyi helyzetük függvényében. E szempontok indokolják a feladat önálló intézkedésként való kiemelését. A gépjárműállomány </a:t>
                      </a:r>
                      <a:r>
                        <a:rPr lang="hu-HU" sz="1600" b="1" kern="0">
                          <a:effectLst/>
                          <a:latin typeface="Calibri" panose="020F0502020204030204" pitchFamily="34" charset="0"/>
                          <a:ea typeface="Calibri" panose="020F0502020204030204" pitchFamily="34" charset="0"/>
                          <a:cs typeface="Arial" panose="020B0604020202020204" pitchFamily="34" charset="0"/>
                        </a:rPr>
                        <a:t>korszerűsítése önmagában is kedvező környezetvédelmi következményekkel jár, hiszen az újabb típusok jellemzően alacsonyabb emissziót és zajkibocsátást eredményeznek, mindazonáltal e hatások maximalizálása érdekében törekedni kell elektromos, illetve hibrid járművek beszerzésére.</a:t>
                      </a:r>
                      <a:r>
                        <a:rPr lang="hu-HU" sz="1600" kern="0">
                          <a:effectLst/>
                          <a:latin typeface="Calibri" panose="020F0502020204030204" pitchFamily="34" charset="0"/>
                          <a:ea typeface="Calibri" panose="020F0502020204030204" pitchFamily="34" charset="0"/>
                          <a:cs typeface="Arial" panose="020B0604020202020204" pitchFamily="34" charset="0"/>
                        </a:rPr>
                        <a:t>  </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121662030"/>
                  </a:ext>
                </a:extLst>
              </a:tr>
              <a:tr h="835517">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települési önkormányzatok, Veszprém Vármegyei Önkormányzat</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i="1" kern="0">
                          <a:effectLst/>
                          <a:latin typeface="Calibri" panose="020F0502020204030204" pitchFamily="34" charset="0"/>
                          <a:ea typeface="Calibri" panose="020F0502020204030204" pitchFamily="34" charset="0"/>
                          <a:cs typeface="Calibri" panose="020F0502020204030204" pitchFamily="34" charset="0"/>
                        </a:rPr>
                        <a:t>önkormányzati tulajdonban lévő gazdálkodó szervezetek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662610"/>
                  </a:ext>
                </a:extLst>
              </a:tr>
              <a:tr h="1159528">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Települési környezetvédelmi programok véleményezése keretében javaslattétel az intézkedésben foglalt feladatok megjelenítésére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089385"/>
                  </a:ext>
                </a:extLst>
              </a:tr>
            </a:tbl>
          </a:graphicData>
        </a:graphic>
      </p:graphicFrame>
    </p:spTree>
    <p:extLst>
      <p:ext uri="{BB962C8B-B14F-4D97-AF65-F5344CB8AC3E}">
        <p14:creationId xmlns:p14="http://schemas.microsoft.com/office/powerpoint/2010/main" val="25337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17BBACA4-5B9C-241F-4057-823C34B60699}"/>
              </a:ext>
            </a:extLst>
          </p:cNvPr>
          <p:cNvGraphicFramePr>
            <a:graphicFrameLocks noGrp="1"/>
          </p:cNvGraphicFramePr>
          <p:nvPr>
            <p:extLst>
              <p:ext uri="{D42A27DB-BD31-4B8C-83A1-F6EECF244321}">
                <p14:modId xmlns:p14="http://schemas.microsoft.com/office/powerpoint/2010/main" val="1637076157"/>
              </p:ext>
            </p:extLst>
          </p:nvPr>
        </p:nvGraphicFramePr>
        <p:xfrm>
          <a:off x="0" y="0"/>
          <a:ext cx="9144000" cy="6858001"/>
        </p:xfrm>
        <a:graphic>
          <a:graphicData uri="http://schemas.openxmlformats.org/drawingml/2006/table">
            <a:tbl>
              <a:tblPr firstRow="1" firstCol="1" bandRow="1"/>
              <a:tblGrid>
                <a:gridCol w="1715382">
                  <a:extLst>
                    <a:ext uri="{9D8B030D-6E8A-4147-A177-3AD203B41FA5}">
                      <a16:colId xmlns:a16="http://schemas.microsoft.com/office/drawing/2014/main" val="2556846774"/>
                    </a:ext>
                  </a:extLst>
                </a:gridCol>
                <a:gridCol w="7428618">
                  <a:extLst>
                    <a:ext uri="{9D8B030D-6E8A-4147-A177-3AD203B41FA5}">
                      <a16:colId xmlns:a16="http://schemas.microsoft.com/office/drawing/2014/main" val="2941471300"/>
                    </a:ext>
                  </a:extLst>
                </a:gridCol>
              </a:tblGrid>
              <a:tr h="652771">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Vasúti fejlesztésekre irányuló kezdeményezések, fejlesztési igények kezdeményezése, napirenden tartása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2032271739"/>
                  </a:ext>
                </a:extLst>
              </a:tr>
              <a:tr h="4357920">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a:effectLst/>
                          <a:latin typeface="Calibri" panose="020F0502020204030204" pitchFamily="34" charset="0"/>
                          <a:ea typeface="Calibri" panose="020F0502020204030204" pitchFamily="34" charset="0"/>
                          <a:cs typeface="Arial" panose="020B0604020202020204" pitchFamily="34" charset="0"/>
                        </a:rPr>
                        <a:t>A vasúti személy- és áruszállítás fajlagosan a legkedvezőbb környezetvédelmi jellemzőkkel bír, különösen abban az esetben, ha azok villamosított vasútvonalon zajlanak. Éppen ezért </a:t>
                      </a:r>
                      <a:r>
                        <a:rPr lang="hu-HU" sz="1800" b="1" kern="0">
                          <a:effectLst/>
                          <a:latin typeface="Calibri" panose="020F0502020204030204" pitchFamily="34" charset="0"/>
                          <a:ea typeface="Calibri" panose="020F0502020204030204" pitchFamily="34" charset="0"/>
                          <a:cs typeface="Arial" panose="020B0604020202020204" pitchFamily="34" charset="0"/>
                        </a:rPr>
                        <a:t>mindennemű vasúti fejlesztést (pl. hálózat fenntartása, karbantartása, esetleges bővítése, biztosító berendezése, gördülőállomány korszerűsítése, villamosítás, menetrendi kínálat bővítése)</a:t>
                      </a:r>
                      <a:r>
                        <a:rPr lang="hu-HU" sz="1800" kern="0">
                          <a:effectLst/>
                          <a:latin typeface="Calibri" panose="020F0502020204030204" pitchFamily="34" charset="0"/>
                          <a:ea typeface="Calibri" panose="020F0502020204030204" pitchFamily="34" charset="0"/>
                          <a:cs typeface="Arial" panose="020B0604020202020204" pitchFamily="34" charset="0"/>
                        </a:rPr>
                        <a:t> kifejezetten támogat Környezetvédelmi Program. Tekintettel azonban arra, hogy a vármegyei szereplők gyakorlatilag nem rendelkeznek semmilyen hatáskörrel e közlekedési mód fejlesztésére vonatkozóan, az intézkedés elsősorban </a:t>
                      </a:r>
                      <a:r>
                        <a:rPr lang="hu-HU" sz="1800" b="1" kern="0">
                          <a:effectLst/>
                          <a:latin typeface="Calibri" panose="020F0502020204030204" pitchFamily="34" charset="0"/>
                          <a:ea typeface="Calibri" panose="020F0502020204030204" pitchFamily="34" charset="0"/>
                          <a:cs typeface="Arial" panose="020B0604020202020204" pitchFamily="34" charset="0"/>
                        </a:rPr>
                        <a:t>a vasúthálózat-fejlesztésre irányuló tervek (pl.  Balatonfüred-Tapolca vonal villamosítása;</a:t>
                      </a:r>
                      <a:r>
                        <a:rPr lang="hu-HU" sz="2400" b="1" kern="0">
                          <a:effectLst/>
                          <a:latin typeface="Calibri" panose="020F0502020204030204" pitchFamily="34" charset="0"/>
                          <a:ea typeface="Calibri" panose="020F0502020204030204" pitchFamily="34" charset="0"/>
                          <a:cs typeface="Arial" panose="020B0604020202020204" pitchFamily="34" charset="0"/>
                        </a:rPr>
                        <a:t> </a:t>
                      </a:r>
                      <a:r>
                        <a:rPr lang="hu-HU" sz="1800" b="1" kern="0">
                          <a:effectLst/>
                          <a:latin typeface="Calibri" panose="020F0502020204030204" pitchFamily="34" charset="0"/>
                          <a:ea typeface="Calibri" panose="020F0502020204030204" pitchFamily="34" charset="0"/>
                          <a:cs typeface="Arial" panose="020B0604020202020204" pitchFamily="34" charset="0"/>
                        </a:rPr>
                        <a:t>Veszprém-Lepsény mellékvonal újra nyitása, ezáltal a Balaton körbevasutazhatóságának megteremtése; </a:t>
                      </a:r>
                      <a:r>
                        <a:rPr lang="hu-HU" sz="1800" b="1" kern="0">
                          <a:effectLst/>
                          <a:latin typeface="Calibri" panose="020F0502020204030204" pitchFamily="34" charset="0"/>
                          <a:ea typeface="Calibri" panose="020F0502020204030204" pitchFamily="34" charset="0"/>
                          <a:cs typeface="Calibri" panose="020F0502020204030204" pitchFamily="34" charset="0"/>
                        </a:rPr>
                        <a:t>Pápa-Veszprémvarsány-Tatabánya mellékvonal újra nyitása, felújítása)</a:t>
                      </a:r>
                      <a:r>
                        <a:rPr lang="hu-HU" sz="1800" b="1" kern="0">
                          <a:effectLst/>
                          <a:latin typeface="Calibri" panose="020F0502020204030204" pitchFamily="34" charset="0"/>
                          <a:ea typeface="Calibri" panose="020F0502020204030204" pitchFamily="34" charset="0"/>
                          <a:cs typeface="Arial" panose="020B0604020202020204" pitchFamily="34" charset="0"/>
                        </a:rPr>
                        <a:t> napirenden tartására</a:t>
                      </a:r>
                      <a:r>
                        <a:rPr lang="hu-HU" sz="1800" kern="0">
                          <a:effectLst/>
                          <a:latin typeface="Calibri" panose="020F0502020204030204" pitchFamily="34" charset="0"/>
                          <a:ea typeface="Calibri" panose="020F0502020204030204" pitchFamily="34" charset="0"/>
                          <a:cs typeface="Arial" panose="020B0604020202020204" pitchFamily="34" charset="0"/>
                        </a:rPr>
                        <a:t>, a megvalósítási lehetőségek figyelemmel kísérésére, az ezekkel kapcsolatos helyi érdekek közvetítésére terjed elsősorban ki. </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708088605"/>
                  </a:ext>
                </a:extLst>
              </a:tr>
              <a:tr h="860743">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települési önkormányzatok, Veszprém Vármegyei Önkormányzat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i="1" kern="0">
                          <a:effectLst/>
                          <a:latin typeface="Calibri" panose="020F0502020204030204" pitchFamily="34" charset="0"/>
                          <a:ea typeface="Calibri" panose="020F0502020204030204" pitchFamily="34" charset="0"/>
                          <a:cs typeface="Calibri" panose="020F0502020204030204" pitchFamily="34" charset="0"/>
                        </a:rPr>
                        <a:t>MÁV Zrt. </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051678"/>
                  </a:ext>
                </a:extLst>
              </a:tr>
              <a:tr h="98656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Kapcsolattartás a települési önkormányzatokkal, a MÁV-val, és a vasútfejlesztésért felelős mindenkori országos szintű döntéshozó szervekkel; helyi, térségi érdekek érvényesítése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500723"/>
                  </a:ext>
                </a:extLst>
              </a:tr>
            </a:tbl>
          </a:graphicData>
        </a:graphic>
      </p:graphicFrame>
    </p:spTree>
    <p:extLst>
      <p:ext uri="{BB962C8B-B14F-4D97-AF65-F5344CB8AC3E}">
        <p14:creationId xmlns:p14="http://schemas.microsoft.com/office/powerpoint/2010/main" val="373330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0B2A5128-B457-5000-9DFD-3B87BDDA4526}"/>
              </a:ext>
            </a:extLst>
          </p:cNvPr>
          <p:cNvGraphicFramePr>
            <a:graphicFrameLocks noGrp="1"/>
          </p:cNvGraphicFramePr>
          <p:nvPr>
            <p:extLst>
              <p:ext uri="{D42A27DB-BD31-4B8C-83A1-F6EECF244321}">
                <p14:modId xmlns:p14="http://schemas.microsoft.com/office/powerpoint/2010/main" val="2880424458"/>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4110087644"/>
                    </a:ext>
                  </a:extLst>
                </a:gridCol>
                <a:gridCol w="7428618">
                  <a:extLst>
                    <a:ext uri="{9D8B030D-6E8A-4147-A177-3AD203B41FA5}">
                      <a16:colId xmlns:a16="http://schemas.microsoft.com/office/drawing/2014/main" val="468446603"/>
                    </a:ext>
                  </a:extLst>
                </a:gridCol>
              </a:tblGrid>
              <a:tr h="65596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Buszos közösségi közlekedés komfortszintjének és kínálatának további fejlesztése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1832766076"/>
                  </a:ext>
                </a:extLst>
              </a:tr>
              <a:tr h="4345681">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dirty="0">
                          <a:effectLst/>
                          <a:latin typeface="Calibri" panose="020F0502020204030204" pitchFamily="34" charset="0"/>
                          <a:ea typeface="Calibri" panose="020F0502020204030204" pitchFamily="34" charset="0"/>
                          <a:cs typeface="Arial" panose="020B0604020202020204" pitchFamily="34" charset="0"/>
                        </a:rPr>
                        <a:t>Bár a közösségi közlekedést bonyolító autóbuszállomány az elmúlt években jelentős mértékben korszerűsödött, a települési levegőminőség javítása, az üvegházhatásúgáz-kibocsátás mérséklése, a zajterhelés csökkentése, és messze nem utolsósorban a járművek komfortszintjének emelése és ezáltal az utazóközönség elvárásainak való megfelelés érdekében a Környezetvédelmi Program időtartama alatt is indokolt a </a:t>
                      </a:r>
                      <a:r>
                        <a:rPr lang="hu-HU" sz="1800" b="1" kern="0" dirty="0">
                          <a:effectLst/>
                          <a:latin typeface="Calibri" panose="020F0502020204030204" pitchFamily="34" charset="0"/>
                          <a:ea typeface="Calibri" panose="020F0502020204030204" pitchFamily="34" charset="0"/>
                          <a:cs typeface="Arial" panose="020B0604020202020204" pitchFamily="34" charset="0"/>
                        </a:rPr>
                        <a:t>járműállomány megújításának folytatása</a:t>
                      </a:r>
                      <a:r>
                        <a:rPr lang="hu-HU" sz="1800" kern="0" dirty="0">
                          <a:effectLst/>
                          <a:latin typeface="Calibri" panose="020F0502020204030204" pitchFamily="34" charset="0"/>
                          <a:ea typeface="Calibri" panose="020F0502020204030204" pitchFamily="34" charset="0"/>
                          <a:cs typeface="Arial" panose="020B0604020202020204" pitchFamily="34" charset="0"/>
                        </a:rPr>
                        <a:t>, lehetőség szerint minél nagyobb arányban </a:t>
                      </a:r>
                      <a:r>
                        <a:rPr lang="hu-HU" sz="1800" b="1" kern="0" dirty="0">
                          <a:effectLst/>
                          <a:latin typeface="Calibri" panose="020F0502020204030204" pitchFamily="34" charset="0"/>
                          <a:ea typeface="Calibri" panose="020F0502020204030204" pitchFamily="34" charset="0"/>
                          <a:cs typeface="Arial" panose="020B0604020202020204" pitchFamily="34" charset="0"/>
                        </a:rPr>
                        <a:t>elektromos meghajtású buszokkal</a:t>
                      </a:r>
                      <a:r>
                        <a:rPr lang="hu-HU" sz="1800" kern="0" dirty="0">
                          <a:effectLst/>
                          <a:latin typeface="Calibri" panose="020F0502020204030204" pitchFamily="34" charset="0"/>
                          <a:ea typeface="Calibri" panose="020F0502020204030204" pitchFamily="34" charset="0"/>
                          <a:cs typeface="Arial" panose="020B0604020202020204" pitchFamily="34" charset="0"/>
                        </a:rPr>
                        <a:t>. A közösségi közlekedés iránti igény növelésének érdekében – szintén az előző évekhez hasonlóan – </a:t>
                      </a:r>
                      <a:r>
                        <a:rPr lang="hu-HU" sz="1800" b="1" kern="0" dirty="0">
                          <a:effectLst/>
                          <a:latin typeface="Calibri" panose="020F0502020204030204" pitchFamily="34" charset="0"/>
                          <a:ea typeface="Calibri" panose="020F0502020204030204" pitchFamily="34" charset="0"/>
                          <a:cs typeface="Arial" panose="020B0604020202020204" pitchFamily="34" charset="0"/>
                        </a:rPr>
                        <a:t>a menetrendi kínálatot minél inkább az utazóközönség igényei</a:t>
                      </a:r>
                      <a:r>
                        <a:rPr lang="hu-HU" sz="1800" kern="0" dirty="0">
                          <a:effectLst/>
                          <a:latin typeface="Calibri" panose="020F0502020204030204" pitchFamily="34" charset="0"/>
                          <a:ea typeface="Calibri" panose="020F0502020204030204" pitchFamily="34" charset="0"/>
                          <a:cs typeface="Arial" panose="020B0604020202020204" pitchFamily="34" charset="0"/>
                        </a:rPr>
                        <a:t>hez kell alakítani. Ennek elősegítése érdekében a települési önkormányzatok és a VOLÁNBUSZ között szoros és aktív kommunikációra van szükség annak érdekében, hogy a buszközlekedés minél több korosztályt tudjon kiszolgálni, a menetrend és a megállók munkába járáshoz és a különböző iskolák tanítási </a:t>
                      </a:r>
                      <a:r>
                        <a:rPr lang="hu-HU" sz="1800" kern="0" dirty="0" err="1">
                          <a:effectLst/>
                          <a:latin typeface="Calibri" panose="020F0502020204030204" pitchFamily="34" charset="0"/>
                          <a:ea typeface="Calibri" panose="020F0502020204030204" pitchFamily="34" charset="0"/>
                          <a:cs typeface="Arial" panose="020B0604020202020204" pitchFamily="34" charset="0"/>
                        </a:rPr>
                        <a:t>időihez</a:t>
                      </a:r>
                      <a:r>
                        <a:rPr lang="hu-HU" sz="1800" kern="0" dirty="0">
                          <a:effectLst/>
                          <a:latin typeface="Calibri" panose="020F0502020204030204" pitchFamily="34" charset="0"/>
                          <a:ea typeface="Calibri" panose="020F0502020204030204" pitchFamily="34" charset="0"/>
                          <a:cs typeface="Arial" panose="020B0604020202020204" pitchFamily="34" charset="0"/>
                        </a:rPr>
                        <a:t> való igazítással.</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606502777"/>
                  </a:ext>
                </a:extLst>
              </a:tr>
              <a:tr h="864957">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települési önkormányzatok, </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i="1" kern="0">
                          <a:effectLst/>
                          <a:latin typeface="Calibri" panose="020F0502020204030204" pitchFamily="34" charset="0"/>
                          <a:ea typeface="Calibri" panose="020F0502020204030204" pitchFamily="34" charset="0"/>
                          <a:cs typeface="Calibri" panose="020F0502020204030204" pitchFamily="34" charset="0"/>
                        </a:rPr>
                        <a:t>VOLÁNBUSZ, Veszprém Vármegyei Önkormányzat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456209"/>
                  </a:ext>
                </a:extLst>
              </a:tr>
              <a:tr h="991395">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Kapcsolattartás a települési önkormányzatokkal, a VOLÁNBUSZ-</a:t>
                      </a:r>
                      <a:r>
                        <a:rPr lang="hu-HU" sz="1800" kern="0" dirty="0" err="1">
                          <a:effectLst/>
                          <a:latin typeface="Calibri" panose="020F0502020204030204" pitchFamily="34" charset="0"/>
                          <a:ea typeface="Calibri" panose="020F0502020204030204" pitchFamily="34" charset="0"/>
                          <a:cs typeface="Calibri" panose="020F0502020204030204" pitchFamily="34" charset="0"/>
                        </a:rPr>
                        <a:t>szal</a:t>
                      </a:r>
                      <a:r>
                        <a:rPr lang="hu-HU" sz="1800" kern="0" dirty="0">
                          <a:effectLst/>
                          <a:latin typeface="Calibri" panose="020F0502020204030204" pitchFamily="34" charset="0"/>
                          <a:ea typeface="Calibri" panose="020F0502020204030204" pitchFamily="34" charset="0"/>
                          <a:cs typeface="Calibri" panose="020F0502020204030204" pitchFamily="34" charset="0"/>
                        </a:rPr>
                        <a:t>, helyi, térségi érdekek érvényesítése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050216"/>
                  </a:ext>
                </a:extLst>
              </a:tr>
            </a:tbl>
          </a:graphicData>
        </a:graphic>
      </p:graphicFrame>
    </p:spTree>
    <p:extLst>
      <p:ext uri="{BB962C8B-B14F-4D97-AF65-F5344CB8AC3E}">
        <p14:creationId xmlns:p14="http://schemas.microsoft.com/office/powerpoint/2010/main" val="2661608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E2013357-ECEA-2A64-5DF4-3D1E74DD2E53}"/>
              </a:ext>
            </a:extLst>
          </p:cNvPr>
          <p:cNvGraphicFramePr>
            <a:graphicFrameLocks noGrp="1"/>
          </p:cNvGraphicFramePr>
          <p:nvPr>
            <p:extLst>
              <p:ext uri="{D42A27DB-BD31-4B8C-83A1-F6EECF244321}">
                <p14:modId xmlns:p14="http://schemas.microsoft.com/office/powerpoint/2010/main" val="1851022072"/>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3291131609"/>
                    </a:ext>
                  </a:extLst>
                </a:gridCol>
                <a:gridCol w="7428618">
                  <a:extLst>
                    <a:ext uri="{9D8B030D-6E8A-4147-A177-3AD203B41FA5}">
                      <a16:colId xmlns:a16="http://schemas.microsoft.com/office/drawing/2014/main" val="520213865"/>
                    </a:ext>
                  </a:extLst>
                </a:gridCol>
              </a:tblGrid>
              <a:tr h="856696">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Kerékpárúthálózat fejlesztése, kapcsolódó kerékpáros beruházások megvalósítása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4249462766"/>
                  </a:ext>
                </a:extLst>
              </a:tr>
              <a:tr h="3047052">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marL="342900" lvl="0" indent="-342900" algn="l">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új kerékpárút építése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kerékpáros útvonalak kijelölése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mezőgazdasági, erdészeti utak stabilizálása, esetenként burkolása és kijelölése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kerékpáros átvezetések kialakítása, esetenként kétszintű keresztezéssel</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kerékpáros pihenőhelyek kialakítása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kerékpártárolási lehetőségek megteremtése, a meglévő tárolók korszerűsítése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kerékpáros útirányjelző táblarendszer kialakítása, hiányosságok megszűntetése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334516891"/>
                  </a:ext>
                </a:extLst>
              </a:tr>
              <a:tr h="948472">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települési önkormányzatok, Magyar Közút NZrt.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106243"/>
                  </a:ext>
                </a:extLst>
              </a:tr>
              <a:tr h="2005780">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Települési környezetvédelmi programok véleményezése keretében javaslattétel az intézkedésben foglalt feladatok megjelenítésére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Igény esetén közreműködés a települési kezdeményezések összehangolásban, jó gyakorlatok megosztásában</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23844"/>
                  </a:ext>
                </a:extLst>
              </a:tr>
            </a:tbl>
          </a:graphicData>
        </a:graphic>
      </p:graphicFrame>
    </p:spTree>
    <p:extLst>
      <p:ext uri="{BB962C8B-B14F-4D97-AF65-F5344CB8AC3E}">
        <p14:creationId xmlns:p14="http://schemas.microsoft.com/office/powerpoint/2010/main" val="3410183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4C0F0475-4D5C-5AA6-CDD5-5935DE307892}"/>
              </a:ext>
            </a:extLst>
          </p:cNvPr>
          <p:cNvGraphicFramePr>
            <a:graphicFrameLocks noGrp="1"/>
          </p:cNvGraphicFramePr>
          <p:nvPr>
            <p:extLst>
              <p:ext uri="{D42A27DB-BD31-4B8C-83A1-F6EECF244321}">
                <p14:modId xmlns:p14="http://schemas.microsoft.com/office/powerpoint/2010/main" val="3818880097"/>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3737462218"/>
                    </a:ext>
                  </a:extLst>
                </a:gridCol>
                <a:gridCol w="7428618">
                  <a:extLst>
                    <a:ext uri="{9D8B030D-6E8A-4147-A177-3AD203B41FA5}">
                      <a16:colId xmlns:a16="http://schemas.microsoft.com/office/drawing/2014/main" val="3100488530"/>
                    </a:ext>
                  </a:extLst>
                </a:gridCol>
              </a:tblGrid>
              <a:tr h="803492">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Gyalogos közlekedés feltételeinek javítása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3977933022"/>
                  </a:ext>
                </a:extLst>
              </a:tr>
              <a:tr h="352467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just">
                        <a:lnSpc>
                          <a:spcPct val="107000"/>
                        </a:lnSpc>
                        <a:spcAft>
                          <a:spcPts val="800"/>
                        </a:spcAft>
                      </a:pPr>
                      <a:r>
                        <a:rPr lang="hu-HU" sz="1800" kern="0">
                          <a:effectLst/>
                          <a:latin typeface="Calibri" panose="020F0502020204030204" pitchFamily="34" charset="0"/>
                          <a:ea typeface="Calibri" panose="020F0502020204030204" pitchFamily="34" charset="0"/>
                          <a:cs typeface="Arial" panose="020B0604020202020204" pitchFamily="34" charset="0"/>
                        </a:rPr>
                        <a:t>A </a:t>
                      </a:r>
                      <a:r>
                        <a:rPr lang="hu-HU" sz="1800" b="1" kern="0">
                          <a:effectLst/>
                          <a:latin typeface="Calibri" panose="020F0502020204030204" pitchFamily="34" charset="0"/>
                          <a:ea typeface="Calibri" panose="020F0502020204030204" pitchFamily="34" charset="0"/>
                          <a:cs typeface="Arial" panose="020B0604020202020204" pitchFamily="34" charset="0"/>
                        </a:rPr>
                        <a:t>leginkább környezetkímélőnek és egészségesnek minősülő gyalogos közlekedés</a:t>
                      </a:r>
                      <a:r>
                        <a:rPr lang="hu-HU" sz="1800" kern="0">
                          <a:effectLst/>
                          <a:latin typeface="Calibri" panose="020F0502020204030204" pitchFamily="34" charset="0"/>
                          <a:ea typeface="Calibri" panose="020F0502020204030204" pitchFamily="34" charset="0"/>
                          <a:cs typeface="Arial" panose="020B0604020202020204" pitchFamily="34" charset="0"/>
                        </a:rPr>
                        <a:t> volumenének növelése elképzelhetetlen jó minőségű járdahálózat nélkül.</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Hiányzó járdák kiépítése, régi, rossz állapotú járdák felújítása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Jó állapotú járdák folyamatos karbantartása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Hiányzó gyalogátkelőhelyek kialakítása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800" kern="0">
                          <a:effectLst/>
                          <a:latin typeface="Calibri" panose="020F0502020204030204" pitchFamily="34" charset="0"/>
                          <a:ea typeface="Calibri" panose="020F0502020204030204" pitchFamily="34" charset="0"/>
                          <a:cs typeface="Arial" panose="020B0604020202020204" pitchFamily="34" charset="0"/>
                        </a:rPr>
                        <a:t>Meglévő gyalogátkelőhelyek akadálymentesítése, indokolt esetben azok jelzőlámpával való ellátása, a közvilágításban erősebb megvilágítást lehetővé tevő világítótestek alkalmazása.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740991356"/>
                  </a:ext>
                </a:extLst>
              </a:tr>
              <a:tr h="1059483">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i="1" kern="0">
                          <a:effectLst/>
                          <a:latin typeface="Calibri" panose="020F0502020204030204" pitchFamily="34" charset="0"/>
                          <a:ea typeface="Calibri" panose="020F0502020204030204" pitchFamily="34" charset="0"/>
                          <a:cs typeface="Calibri" panose="020F0502020204030204" pitchFamily="34" charset="0"/>
                        </a:rPr>
                        <a:t>Magyar Közút NZrt.</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290551"/>
                  </a:ext>
                </a:extLst>
              </a:tr>
              <a:tr h="1470348">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 </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Települési környezetvédelmi programok véleményezése keretében javaslattétel az intézkedésben foglalt feladatok megjelenítésére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025901"/>
                  </a:ext>
                </a:extLst>
              </a:tr>
            </a:tbl>
          </a:graphicData>
        </a:graphic>
      </p:graphicFrame>
    </p:spTree>
    <p:extLst>
      <p:ext uri="{BB962C8B-B14F-4D97-AF65-F5344CB8AC3E}">
        <p14:creationId xmlns:p14="http://schemas.microsoft.com/office/powerpoint/2010/main" val="3638966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F0A125F4-5348-3905-5F6D-0E3CC3D9DA66}"/>
              </a:ext>
            </a:extLst>
          </p:cNvPr>
          <p:cNvGraphicFramePr>
            <a:graphicFrameLocks noGrp="1"/>
          </p:cNvGraphicFramePr>
          <p:nvPr>
            <p:extLst>
              <p:ext uri="{D42A27DB-BD31-4B8C-83A1-F6EECF244321}">
                <p14:modId xmlns:p14="http://schemas.microsoft.com/office/powerpoint/2010/main" val="1554812864"/>
              </p:ext>
            </p:extLst>
          </p:nvPr>
        </p:nvGraphicFramePr>
        <p:xfrm>
          <a:off x="0" y="0"/>
          <a:ext cx="9144000" cy="6858000"/>
        </p:xfrm>
        <a:graphic>
          <a:graphicData uri="http://schemas.openxmlformats.org/drawingml/2006/table">
            <a:tbl>
              <a:tblPr firstRow="1" firstCol="1" bandRow="1"/>
              <a:tblGrid>
                <a:gridCol w="1715382">
                  <a:extLst>
                    <a:ext uri="{9D8B030D-6E8A-4147-A177-3AD203B41FA5}">
                      <a16:colId xmlns:a16="http://schemas.microsoft.com/office/drawing/2014/main" val="2256501647"/>
                    </a:ext>
                  </a:extLst>
                </a:gridCol>
                <a:gridCol w="7428618">
                  <a:extLst>
                    <a:ext uri="{9D8B030D-6E8A-4147-A177-3AD203B41FA5}">
                      <a16:colId xmlns:a16="http://schemas.microsoft.com/office/drawing/2014/main" val="2296896068"/>
                    </a:ext>
                  </a:extLst>
                </a:gridCol>
              </a:tblGrid>
              <a:tr h="561128">
                <a:tc>
                  <a:txBody>
                    <a:bodyPr/>
                    <a:lstStyle/>
                    <a:p>
                      <a:pPr algn="l">
                        <a:lnSpc>
                          <a:spcPct val="107000"/>
                        </a:lnSpc>
                        <a:spcAft>
                          <a:spcPts val="800"/>
                        </a:spcAft>
                      </a:pPr>
                      <a:r>
                        <a:rPr lang="hu-HU" sz="1600" b="1" kern="0" dirty="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Környezet- és klímabarát közúti infrastruktúrafejlesztés, -fenntartás és forgalomszervezés Veszprém vármegye településein</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821978147"/>
                  </a:ext>
                </a:extLst>
              </a:tr>
              <a:tr h="4183091">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Települési elkerülő utak iránti igény felmérése, azok tervezése, és létesítése (elsősorban a 71., 710., 72., 73., 77., 82. sz utak mentén)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Úthálózat rendszeres karbantartása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Burkolatlan útszakaszok burkolattal való ellátása, a vizek beszivárgását elősegítő csapadékvízelvezetési megoldások egyidejű kiépítésével</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Állandó, vagy időszakos jellegű forgalomcsillapítás a kiemelten forgalmas útszakaszokon, elsősorban turisztikailag frekventált területeken pl. behajtási korlátozásokkal, forgalmi rend átalakításával, parkolóhelyek, díjkötelessé tételével, számuk csökkentésével (alternatív kerékpáros, gyalogos közösségi közlekedési megközelítési lehetőségek kialakításával, népszerűsítésével)</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30 km/h sebességkorlátozású övezetek kijelölése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Arial" panose="020B0604020202020204" pitchFamily="34" charset="0"/>
                        </a:rPr>
                        <a:t>Burkolatlan utak rendszeres pormentesítése locsolással.</a:t>
                      </a:r>
                    </a:p>
                    <a:p>
                      <a:pPr marL="0" marR="0" lvl="0" indent="0" algn="just" defTabSz="914400" rtl="0" eaLnBrk="1" fontAlgn="auto" latinLnBrk="0" hangingPunct="1">
                        <a:lnSpc>
                          <a:spcPct val="107000"/>
                        </a:lnSpc>
                        <a:spcBef>
                          <a:spcPts val="0"/>
                        </a:spcBef>
                        <a:spcAft>
                          <a:spcPts val="800"/>
                        </a:spcAft>
                        <a:buClr>
                          <a:srgbClr val="246E37"/>
                        </a:buClr>
                        <a:buSzTx/>
                        <a:buFont typeface="Symbol" panose="05050102010706020507" pitchFamily="18" charset="2"/>
                        <a:buNone/>
                        <a:tabLst/>
                        <a:defRPr/>
                      </a:pPr>
                      <a:r>
                        <a:rPr lang="hu-HU" sz="2000" b="1" kern="0" dirty="0">
                          <a:effectLst/>
                          <a:latin typeface="Calibri" panose="020F0502020204030204" pitchFamily="34" charset="0"/>
                          <a:ea typeface="Calibri" panose="020F0502020204030204" pitchFamily="34" charset="0"/>
                          <a:cs typeface="Arial" panose="020B0604020202020204" pitchFamily="34" charset="0"/>
                        </a:rPr>
                        <a:t>Az intézkedés kockázatot is rejt. A jobb minőségű utakon csökken a gépjárművek kibocsátása, de nő a </a:t>
                      </a:r>
                      <a:r>
                        <a:rPr lang="hu-HU" sz="2000" b="1" kern="0">
                          <a:effectLst/>
                          <a:latin typeface="Calibri" panose="020F0502020204030204" pitchFamily="34" charset="0"/>
                          <a:ea typeface="Calibri" panose="020F0502020204030204" pitchFamily="34" charset="0"/>
                          <a:cs typeface="Arial" panose="020B0604020202020204" pitchFamily="34" charset="0"/>
                        </a:rPr>
                        <a:t>forgalom.</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644206005"/>
                  </a:ext>
                </a:extLst>
              </a:tr>
              <a:tr h="621240">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települési önkormányzatok, Magyar Közút Zrt.</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97480"/>
                  </a:ext>
                </a:extLst>
              </a:tr>
              <a:tr h="1492541">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Települési környezetvédelmi programok véleményezése keretében javaslattétel az intézkedésben foglalt feladatok megjelenítésére;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Igény esetén települési programok összehangolása.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456557"/>
                  </a:ext>
                </a:extLst>
              </a:tr>
            </a:tbl>
          </a:graphicData>
        </a:graphic>
      </p:graphicFrame>
    </p:spTree>
    <p:extLst>
      <p:ext uri="{BB962C8B-B14F-4D97-AF65-F5344CB8AC3E}">
        <p14:creationId xmlns:p14="http://schemas.microsoft.com/office/powerpoint/2010/main" val="2153734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1575B4D1-BFB3-2608-DA51-6EA20098D468}"/>
              </a:ext>
            </a:extLst>
          </p:cNvPr>
          <p:cNvGraphicFramePr>
            <a:graphicFrameLocks noGrp="1"/>
          </p:cNvGraphicFramePr>
          <p:nvPr>
            <p:extLst>
              <p:ext uri="{D42A27DB-BD31-4B8C-83A1-F6EECF244321}">
                <p14:modId xmlns:p14="http://schemas.microsoft.com/office/powerpoint/2010/main" val="3062675660"/>
              </p:ext>
            </p:extLst>
          </p:nvPr>
        </p:nvGraphicFramePr>
        <p:xfrm>
          <a:off x="0" y="0"/>
          <a:ext cx="9144000" cy="6891198"/>
        </p:xfrm>
        <a:graphic>
          <a:graphicData uri="http://schemas.openxmlformats.org/drawingml/2006/table">
            <a:tbl>
              <a:tblPr firstRow="1" firstCol="1" bandRow="1"/>
              <a:tblGrid>
                <a:gridCol w="1715382">
                  <a:extLst>
                    <a:ext uri="{9D8B030D-6E8A-4147-A177-3AD203B41FA5}">
                      <a16:colId xmlns:a16="http://schemas.microsoft.com/office/drawing/2014/main" val="1537822852"/>
                    </a:ext>
                  </a:extLst>
                </a:gridCol>
                <a:gridCol w="7428618">
                  <a:extLst>
                    <a:ext uri="{9D8B030D-6E8A-4147-A177-3AD203B41FA5}">
                      <a16:colId xmlns:a16="http://schemas.microsoft.com/office/drawing/2014/main" val="2692542169"/>
                    </a:ext>
                  </a:extLst>
                </a:gridCol>
              </a:tblGrid>
              <a:tr h="540779">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megnevezése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Személetformáló tevékenység az egyéni gépkocsihasználat visszaszorítása és a kerékpáros, valamint közösségi közlekedés előtérbe helyezése érdekében</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1780851321"/>
                  </a:ext>
                </a:extLst>
              </a:tr>
              <a:tr h="3840225">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Arial" panose="020B0604020202020204" pitchFamily="34" charset="0"/>
                        </a:rPr>
                        <a:t>Intézkedés tartalma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marL="342900" lvl="0" indent="-342900" algn="just">
                        <a:lnSpc>
                          <a:spcPct val="107000"/>
                        </a:lnSpc>
                        <a:buClr>
                          <a:srgbClr val="246E37"/>
                        </a:buClr>
                        <a:buFont typeface="Symbol" panose="05050102010706020507" pitchFamily="18" charset="2"/>
                        <a:buChar char=""/>
                      </a:pPr>
                      <a:r>
                        <a:rPr lang="hu-HU" sz="1600" u="sng" kern="0">
                          <a:effectLst/>
                          <a:latin typeface="Calibri" panose="020F0502020204030204" pitchFamily="34" charset="0"/>
                          <a:ea typeface="Calibri" panose="020F0502020204030204" pitchFamily="34" charset="0"/>
                          <a:cs typeface="Arial" panose="020B0604020202020204" pitchFamily="34" charset="0"/>
                        </a:rPr>
                        <a:t>tematikák: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a:effectLst/>
                          <a:latin typeface="Calibri" panose="020F0502020204030204" pitchFamily="34" charset="0"/>
                          <a:ea typeface="Calibri" panose="020F0502020204030204" pitchFamily="34" charset="0"/>
                          <a:cs typeface="Arial" panose="020B0604020202020204" pitchFamily="34" charset="0"/>
                        </a:rPr>
                        <a:t>Kerékpározás, gyaloglás környezeti és egészségügyi előnyei </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a:effectLst/>
                          <a:latin typeface="Calibri" panose="020F0502020204030204" pitchFamily="34" charset="0"/>
                          <a:ea typeface="Calibri" panose="020F0502020204030204" pitchFamily="34" charset="0"/>
                          <a:cs typeface="Arial" panose="020B0604020202020204" pitchFamily="34" charset="0"/>
                        </a:rPr>
                        <a:t>Javaslatok, ötletek a kerékpározás, gyaloglás „elkezdéséhez” a lakossági célcsoport számára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a:effectLst/>
                          <a:latin typeface="Calibri" panose="020F0502020204030204" pitchFamily="34" charset="0"/>
                          <a:ea typeface="Calibri" panose="020F0502020204030204" pitchFamily="34" charset="0"/>
                          <a:cs typeface="Arial" panose="020B0604020202020204" pitchFamily="34" charset="0"/>
                        </a:rPr>
                        <a:t>Javaslatok, ötletek a kerékpározás, gyaloglás ösztönzéséhez munkáltató intézmények, vállalkozások számára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u="sng" kern="0">
                          <a:effectLst/>
                          <a:latin typeface="Calibri" panose="020F0502020204030204" pitchFamily="34" charset="0"/>
                          <a:ea typeface="Calibri" panose="020F0502020204030204" pitchFamily="34" charset="0"/>
                          <a:cs typeface="Arial" panose="020B0604020202020204" pitchFamily="34" charset="0"/>
                        </a:rPr>
                        <a:t>lehetséges formák: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a:effectLst/>
                          <a:latin typeface="Calibri" panose="020F0502020204030204" pitchFamily="34" charset="0"/>
                          <a:ea typeface="Calibri" panose="020F0502020204030204" pitchFamily="34" charset="0"/>
                          <a:cs typeface="Arial" panose="020B0604020202020204" pitchFamily="34" charset="0"/>
                        </a:rPr>
                        <a:t>Online tájékoztató anyagok közzététele a település honlapján</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7000"/>
                        </a:lnSpc>
                        <a:buClr>
                          <a:srgbClr val="246E37"/>
                        </a:buClr>
                        <a:buFont typeface="Symbol" panose="05050102010706020507" pitchFamily="18" charset="2"/>
                        <a:buChar char=""/>
                      </a:pPr>
                      <a:r>
                        <a:rPr lang="hu-HU" sz="1600" kern="0">
                          <a:effectLst/>
                          <a:latin typeface="Calibri" panose="020F0502020204030204" pitchFamily="34" charset="0"/>
                          <a:ea typeface="Calibri" panose="020F0502020204030204" pitchFamily="34" charset="0"/>
                          <a:cs typeface="Arial" panose="020B0604020202020204" pitchFamily="34" charset="0"/>
                        </a:rPr>
                        <a:t>Tájékoztató programok megvalósítása települési eseményeken, rendezvényeken, részben helyi egyesületek, civil szervezetek bevonásával</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07000"/>
                        </a:lnSpc>
                        <a:spcAft>
                          <a:spcPts val="800"/>
                        </a:spcAft>
                        <a:buClr>
                          <a:srgbClr val="246E37"/>
                        </a:buClr>
                        <a:buFont typeface="Symbol" panose="05050102010706020507" pitchFamily="18" charset="2"/>
                        <a:buChar char=""/>
                      </a:pPr>
                      <a:r>
                        <a:rPr lang="hu-HU" sz="1600" kern="0">
                          <a:effectLst/>
                          <a:latin typeface="Calibri" panose="020F0502020204030204" pitchFamily="34" charset="0"/>
                          <a:ea typeface="Calibri" panose="020F0502020204030204" pitchFamily="34" charset="0"/>
                          <a:cs typeface="Arial" panose="020B0604020202020204" pitchFamily="34" charset="0"/>
                        </a:rPr>
                        <a:t>Oktatási intézményekkel együttműködésében a témakör megjelenítése óvodai, iskolai programokon</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u-HU" sz="1600" kern="0">
                          <a:effectLst/>
                          <a:latin typeface="Calibri" panose="020F0502020204030204" pitchFamily="34" charset="0"/>
                          <a:ea typeface="Calibri" panose="020F0502020204030204" pitchFamily="34" charset="0"/>
                          <a:cs typeface="Arial" panose="020B0604020202020204" pitchFamily="34" charset="0"/>
                        </a:rPr>
                        <a:t>Kerékpáros barát programok megvalósítása Veszprém vármegye településein, csatlakozás az országos kerékpáros barát eseményekhez („Bringázz a munkába”)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3926762609"/>
                  </a:ext>
                </a:extLst>
              </a:tr>
              <a:tr h="679256">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i="1" kern="0">
                          <a:effectLst/>
                          <a:latin typeface="Calibri" panose="020F0502020204030204" pitchFamily="34" charset="0"/>
                          <a:ea typeface="Calibri" panose="020F0502020204030204" pitchFamily="34" charset="0"/>
                          <a:cs typeface="Calibri" panose="020F0502020204030204" pitchFamily="34" charset="0"/>
                        </a:rPr>
                        <a:t>Veszprém Vármegyei Önkormányzat, civil szervezetek, oktatási intézmények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51055"/>
                  </a:ext>
                </a:extLst>
              </a:tr>
              <a:tr h="1797740">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Települési környezetvédelmi programok véleményezése keretében javaslattétel az intézkedésben foglalt feladatok megjelenítésére;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Igény esetén települési programok összehangolása,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Tájékoztató anyagok közzététele Veszprém Vármegyei Önkormányzat honlapján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483493"/>
                  </a:ext>
                </a:extLst>
              </a:tr>
            </a:tbl>
          </a:graphicData>
        </a:graphic>
      </p:graphicFrame>
    </p:spTree>
    <p:extLst>
      <p:ext uri="{BB962C8B-B14F-4D97-AF65-F5344CB8AC3E}">
        <p14:creationId xmlns:p14="http://schemas.microsoft.com/office/powerpoint/2010/main" val="266285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4DE4C5-1C50-C20D-04A4-3222338CC0F0}"/>
              </a:ext>
            </a:extLst>
          </p:cNvPr>
          <p:cNvSpPr>
            <a:spLocks noGrp="1"/>
          </p:cNvSpPr>
          <p:nvPr>
            <p:ph type="title"/>
          </p:nvPr>
        </p:nvSpPr>
        <p:spPr>
          <a:xfrm>
            <a:off x="554004" y="122249"/>
            <a:ext cx="7886700" cy="483960"/>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Települési környezetvédelmi programok szabályozási háttere</a:t>
            </a:r>
          </a:p>
        </p:txBody>
      </p:sp>
      <p:sp>
        <p:nvSpPr>
          <p:cNvPr id="3" name="Tartalom helye 2">
            <a:extLst>
              <a:ext uri="{FF2B5EF4-FFF2-40B4-BE49-F238E27FC236}">
                <a16:creationId xmlns:a16="http://schemas.microsoft.com/office/drawing/2014/main" id="{7928E1D5-151F-B92D-07B8-9A9BF6CF4D02}"/>
              </a:ext>
            </a:extLst>
          </p:cNvPr>
          <p:cNvSpPr>
            <a:spLocks noGrp="1"/>
          </p:cNvSpPr>
          <p:nvPr>
            <p:ph idx="1"/>
          </p:nvPr>
        </p:nvSpPr>
        <p:spPr>
          <a:xfrm>
            <a:off x="87475" y="711833"/>
            <a:ext cx="7886700" cy="234854"/>
          </a:xfrm>
        </p:spPr>
        <p:txBody>
          <a:bodyPr>
            <a:noAutofit/>
          </a:bodyPr>
          <a:lstStyle/>
          <a:p>
            <a:pPr marL="0" indent="0">
              <a:buNone/>
            </a:pPr>
            <a:r>
              <a:rPr lang="hu-HU" sz="1400" b="1" i="1" u="sng" dirty="0">
                <a:solidFill>
                  <a:srgbClr val="249F6A"/>
                </a:solidFill>
              </a:rPr>
              <a:t>Települési környezetvédelmi programra vonatkozó tematikai előírások (Ktv. 48/E. §).</a:t>
            </a:r>
          </a:p>
          <a:p>
            <a:pPr marL="0" indent="0">
              <a:buNone/>
            </a:pPr>
            <a:endParaRPr lang="hu-HU" sz="1200" dirty="0"/>
          </a:p>
        </p:txBody>
      </p:sp>
      <p:graphicFrame>
        <p:nvGraphicFramePr>
          <p:cNvPr id="4" name="Táblázat 4">
            <a:extLst>
              <a:ext uri="{FF2B5EF4-FFF2-40B4-BE49-F238E27FC236}">
                <a16:creationId xmlns:a16="http://schemas.microsoft.com/office/drawing/2014/main" id="{143A872B-1699-F22A-7E58-C1BC8ED723BE}"/>
              </a:ext>
            </a:extLst>
          </p:cNvPr>
          <p:cNvGraphicFramePr>
            <a:graphicFrameLocks noGrp="1"/>
          </p:cNvGraphicFramePr>
          <p:nvPr>
            <p:extLst>
              <p:ext uri="{D42A27DB-BD31-4B8C-83A1-F6EECF244321}">
                <p14:modId xmlns:p14="http://schemas.microsoft.com/office/powerpoint/2010/main" val="3120206780"/>
              </p:ext>
            </p:extLst>
          </p:nvPr>
        </p:nvGraphicFramePr>
        <p:xfrm>
          <a:off x="199442" y="1154030"/>
          <a:ext cx="6335485" cy="5457055"/>
        </p:xfrm>
        <a:graphic>
          <a:graphicData uri="http://schemas.openxmlformats.org/drawingml/2006/table">
            <a:tbl>
              <a:tblPr firstRow="1" bandRow="1">
                <a:tableStyleId>{5C22544A-7EE6-4342-B048-85BDC9FD1C3A}</a:tableStyleId>
              </a:tblPr>
              <a:tblGrid>
                <a:gridCol w="3099834">
                  <a:extLst>
                    <a:ext uri="{9D8B030D-6E8A-4147-A177-3AD203B41FA5}">
                      <a16:colId xmlns:a16="http://schemas.microsoft.com/office/drawing/2014/main" val="3035617373"/>
                    </a:ext>
                  </a:extLst>
                </a:gridCol>
                <a:gridCol w="3235651">
                  <a:extLst>
                    <a:ext uri="{9D8B030D-6E8A-4147-A177-3AD203B41FA5}">
                      <a16:colId xmlns:a16="http://schemas.microsoft.com/office/drawing/2014/main" val="1372614120"/>
                    </a:ext>
                  </a:extLst>
                </a:gridCol>
              </a:tblGrid>
              <a:tr h="323315">
                <a:tc>
                  <a:txBody>
                    <a:bodyPr/>
                    <a:lstStyle/>
                    <a:p>
                      <a:pPr algn="ctr"/>
                      <a:r>
                        <a:rPr lang="hu-HU" sz="1400" dirty="0">
                          <a:solidFill>
                            <a:schemeClr val="bg1"/>
                          </a:solidFill>
                          <a:latin typeface="+mn-lt"/>
                        </a:rPr>
                        <a:t>Kötelező</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rgbClr val="538135"/>
                    </a:solidFill>
                  </a:tcPr>
                </a:tc>
                <a:tc>
                  <a:txBody>
                    <a:bodyPr/>
                    <a:lstStyle/>
                    <a:p>
                      <a:pPr algn="ctr"/>
                      <a:r>
                        <a:rPr lang="hu-HU" sz="1400" dirty="0">
                          <a:solidFill>
                            <a:schemeClr val="bg1"/>
                          </a:solidFill>
                          <a:latin typeface="+mn-lt"/>
                        </a:rPr>
                        <a:t>Opcionális</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rgbClr val="538135"/>
                    </a:solidFill>
                  </a:tcPr>
                </a:tc>
                <a:extLst>
                  <a:ext uri="{0D108BD9-81ED-4DB2-BD59-A6C34878D82A}">
                    <a16:rowId xmlns:a16="http://schemas.microsoft.com/office/drawing/2014/main" val="1645525266"/>
                  </a:ext>
                </a:extLst>
              </a:tr>
              <a:tr h="323315">
                <a:tc>
                  <a:txBody>
                    <a:bodyPr/>
                    <a:lstStyle/>
                    <a:p>
                      <a:pPr algn="just"/>
                      <a:r>
                        <a:rPr lang="hu-HU" sz="1400" b="0" i="0" dirty="0">
                          <a:solidFill>
                            <a:schemeClr val="bg1">
                              <a:lumMod val="50000"/>
                            </a:schemeClr>
                          </a:solidFill>
                          <a:effectLst/>
                          <a:latin typeface="+mn-lt"/>
                        </a:rPr>
                        <a:t>légszennyezettség-csökkentés, légszennyezés</a:t>
                      </a:r>
                      <a:endParaRPr lang="hu-HU" sz="1400" dirty="0">
                        <a:solidFill>
                          <a:schemeClr val="bg1">
                            <a:lumMod val="50000"/>
                          </a:schemeClr>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tc>
                  <a:txBody>
                    <a:bodyPr/>
                    <a:lstStyle/>
                    <a:p>
                      <a:r>
                        <a:rPr lang="hu-HU" sz="1400" b="0" i="0" kern="1200" dirty="0">
                          <a:solidFill>
                            <a:schemeClr val="bg1">
                              <a:lumMod val="50000"/>
                            </a:schemeClr>
                          </a:solidFill>
                          <a:effectLst/>
                          <a:latin typeface="+mn-lt"/>
                          <a:ea typeface="+mn-ea"/>
                          <a:cs typeface="+mn-cs"/>
                        </a:rPr>
                        <a:t>területhasználat</a:t>
                      </a:r>
                      <a:endParaRPr lang="hu-HU" sz="1400" dirty="0">
                        <a:solidFill>
                          <a:schemeClr val="bg1">
                            <a:lumMod val="50000"/>
                          </a:schemeClr>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416092"/>
                  </a:ext>
                </a:extLst>
              </a:tr>
              <a:tr h="323315">
                <a:tc>
                  <a:txBody>
                    <a:bodyPr/>
                    <a:lstStyle/>
                    <a:p>
                      <a:pPr algn="just"/>
                      <a:r>
                        <a:rPr lang="hu-HU" sz="1400" b="0" i="0" dirty="0">
                          <a:solidFill>
                            <a:schemeClr val="bg1">
                              <a:lumMod val="50000"/>
                            </a:schemeClr>
                          </a:solidFill>
                          <a:effectLst/>
                          <a:latin typeface="+mn-lt"/>
                        </a:rPr>
                        <a:t>zaj és rezgés elleni védelem</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tc>
                  <a:txBody>
                    <a:bodyPr/>
                    <a:lstStyle/>
                    <a:p>
                      <a:r>
                        <a:rPr lang="hu-HU" sz="1400" b="0" i="0" kern="1200" dirty="0">
                          <a:solidFill>
                            <a:schemeClr val="bg1">
                              <a:lumMod val="50000"/>
                            </a:schemeClr>
                          </a:solidFill>
                          <a:effectLst/>
                          <a:latin typeface="+mn-lt"/>
                          <a:ea typeface="+mn-ea"/>
                          <a:cs typeface="+mn-cs"/>
                        </a:rPr>
                        <a:t>földtani képződmények védelme</a:t>
                      </a:r>
                      <a:endParaRPr lang="hu-HU" sz="1400" dirty="0">
                        <a:solidFill>
                          <a:schemeClr val="bg1">
                            <a:lumMod val="50000"/>
                          </a:schemeClr>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25529371"/>
                  </a:ext>
                </a:extLst>
              </a:tr>
              <a:tr h="323315">
                <a:tc>
                  <a:txBody>
                    <a:bodyPr/>
                    <a:lstStyle/>
                    <a:p>
                      <a:pPr algn="just"/>
                      <a:r>
                        <a:rPr lang="hu-HU" sz="1400" b="1" i="0" dirty="0">
                          <a:solidFill>
                            <a:srgbClr val="FF0000"/>
                          </a:solidFill>
                          <a:effectLst/>
                          <a:latin typeface="+mn-lt"/>
                        </a:rPr>
                        <a:t>zöldfelület</a:t>
                      </a:r>
                      <a:r>
                        <a:rPr lang="hu-HU" sz="1400" b="1" i="0" dirty="0">
                          <a:solidFill>
                            <a:schemeClr val="tx1"/>
                          </a:solidFill>
                          <a:effectLst/>
                          <a:latin typeface="+mn-lt"/>
                        </a:rPr>
                        <a:t>-gazdálkodás</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tc>
                  <a:txBody>
                    <a:bodyPr/>
                    <a:lstStyle/>
                    <a:p>
                      <a:r>
                        <a:rPr lang="hu-HU" sz="1400" b="1" i="0" kern="1200" dirty="0">
                          <a:solidFill>
                            <a:schemeClr val="tx1"/>
                          </a:solidFill>
                          <a:effectLst/>
                          <a:latin typeface="+mn-lt"/>
                          <a:ea typeface="+mn-ea"/>
                          <a:cs typeface="+mn-cs"/>
                        </a:rPr>
                        <a:t>talaj, illetve termőföld védelme</a:t>
                      </a:r>
                      <a:endParaRPr lang="hu-HU" sz="1400" b="1" dirty="0">
                        <a:solidFill>
                          <a:schemeClr val="tx1"/>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8832234"/>
                  </a:ext>
                </a:extLst>
              </a:tr>
              <a:tr h="323315">
                <a:tc>
                  <a:txBody>
                    <a:bodyPr/>
                    <a:lstStyle/>
                    <a:p>
                      <a:pPr algn="just"/>
                      <a:r>
                        <a:rPr lang="hu-HU" sz="1400" b="0" i="0" dirty="0">
                          <a:solidFill>
                            <a:schemeClr val="bg1">
                              <a:lumMod val="50000"/>
                            </a:schemeClr>
                          </a:solidFill>
                          <a:effectLst/>
                          <a:latin typeface="+mn-lt"/>
                        </a:rPr>
                        <a:t>települési környezet és a közterületek tisztasága</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tc>
                  <a:txBody>
                    <a:bodyPr/>
                    <a:lstStyle/>
                    <a:p>
                      <a:r>
                        <a:rPr lang="hu-HU" sz="1400" b="1" i="0" kern="1200" dirty="0">
                          <a:solidFill>
                            <a:schemeClr val="tx1"/>
                          </a:solidFill>
                          <a:effectLst/>
                          <a:latin typeface="+mn-lt"/>
                          <a:ea typeface="+mn-ea"/>
                          <a:cs typeface="+mn-cs"/>
                        </a:rPr>
                        <a:t>felszíni és felszín alatti vizek, vízbázisok védelme</a:t>
                      </a:r>
                      <a:endParaRPr lang="hu-HU" sz="1400" b="1" dirty="0">
                        <a:solidFill>
                          <a:schemeClr val="tx1"/>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14612273"/>
                  </a:ext>
                </a:extLst>
              </a:tr>
              <a:tr h="2391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400" b="1" i="0" dirty="0">
                          <a:solidFill>
                            <a:schemeClr val="tx1"/>
                          </a:solidFill>
                          <a:effectLst/>
                          <a:latin typeface="+mn-lt"/>
                        </a:rPr>
                        <a:t>ivóvízellátás</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tc>
                  <a:txBody>
                    <a:bodyPr/>
                    <a:lstStyle/>
                    <a:p>
                      <a:r>
                        <a:rPr lang="hu-HU" sz="1400" b="0" i="0" kern="1200" dirty="0">
                          <a:solidFill>
                            <a:schemeClr val="bg1">
                              <a:lumMod val="50000"/>
                            </a:schemeClr>
                          </a:solidFill>
                          <a:effectLst/>
                          <a:latin typeface="+mn-lt"/>
                          <a:ea typeface="+mn-ea"/>
                          <a:cs typeface="+mn-cs"/>
                        </a:rPr>
                        <a:t>rekultiváció és rehabilitáció</a:t>
                      </a:r>
                      <a:endParaRPr lang="hu-HU" sz="1400" dirty="0">
                        <a:solidFill>
                          <a:schemeClr val="bg1">
                            <a:lumMod val="50000"/>
                          </a:schemeClr>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94343226"/>
                  </a:ext>
                </a:extLst>
              </a:tr>
              <a:tr h="323315">
                <a:tc>
                  <a:txBody>
                    <a:bodyPr/>
                    <a:lstStyle/>
                    <a:p>
                      <a:pPr algn="just"/>
                      <a:r>
                        <a:rPr lang="hu-HU" sz="1400" b="1" i="0" dirty="0">
                          <a:solidFill>
                            <a:schemeClr val="tx1"/>
                          </a:solidFill>
                          <a:effectLst/>
                          <a:latin typeface="+mn-lt"/>
                        </a:rPr>
                        <a:t>települési csapadékvíz-gazdálkodás</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tc>
                  <a:txBody>
                    <a:bodyPr/>
                    <a:lstStyle/>
                    <a:p>
                      <a:r>
                        <a:rPr lang="hu-HU" sz="1400" b="1" i="0" kern="1200" dirty="0">
                          <a:solidFill>
                            <a:srgbClr val="FF0000"/>
                          </a:solidFill>
                          <a:effectLst/>
                          <a:latin typeface="+mn-lt"/>
                          <a:ea typeface="+mn-ea"/>
                          <a:cs typeface="+mn-cs"/>
                        </a:rPr>
                        <a:t>természet</a:t>
                      </a:r>
                      <a:r>
                        <a:rPr lang="hu-HU" sz="1400" b="1" i="0" kern="1200" dirty="0">
                          <a:solidFill>
                            <a:schemeClr val="tx1"/>
                          </a:solidFill>
                          <a:effectLst/>
                          <a:latin typeface="+mn-lt"/>
                          <a:ea typeface="+mn-ea"/>
                          <a:cs typeface="+mn-cs"/>
                        </a:rPr>
                        <a:t>- és tájvédelem</a:t>
                      </a:r>
                      <a:endParaRPr lang="hu-HU" sz="1400" b="1" dirty="0">
                        <a:solidFill>
                          <a:schemeClr val="tx1"/>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56823238"/>
                  </a:ext>
                </a:extLst>
              </a:tr>
              <a:tr h="323315">
                <a:tc>
                  <a:txBody>
                    <a:bodyPr/>
                    <a:lstStyle/>
                    <a:p>
                      <a:pPr algn="just"/>
                      <a:r>
                        <a:rPr lang="hu-HU" sz="1400" b="0" i="0" dirty="0">
                          <a:solidFill>
                            <a:schemeClr val="bg1">
                              <a:lumMod val="50000"/>
                            </a:schemeClr>
                          </a:solidFill>
                          <a:effectLst/>
                          <a:latin typeface="+mn-lt"/>
                        </a:rPr>
                        <a:t>kommunális szennyvízkezelés</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tc>
                  <a:txBody>
                    <a:bodyPr/>
                    <a:lstStyle/>
                    <a:p>
                      <a:r>
                        <a:rPr lang="hu-HU" sz="1400" b="0" i="0" kern="1200" dirty="0">
                          <a:solidFill>
                            <a:schemeClr val="bg1">
                              <a:lumMod val="50000"/>
                            </a:schemeClr>
                          </a:solidFill>
                          <a:effectLst/>
                          <a:latin typeface="+mn-lt"/>
                          <a:ea typeface="+mn-ea"/>
                          <a:cs typeface="+mn-cs"/>
                        </a:rPr>
                        <a:t>épített környezet védelme</a:t>
                      </a:r>
                      <a:endParaRPr lang="hu-HU" sz="1400" dirty="0">
                        <a:solidFill>
                          <a:schemeClr val="bg1">
                            <a:lumMod val="50000"/>
                          </a:schemeClr>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68592448"/>
                  </a:ext>
                </a:extLst>
              </a:tr>
              <a:tr h="398607">
                <a:tc>
                  <a:txBody>
                    <a:bodyPr/>
                    <a:lstStyle/>
                    <a:p>
                      <a:pPr algn="just"/>
                      <a:r>
                        <a:rPr lang="hu-HU" sz="1400" b="0" i="0" dirty="0">
                          <a:solidFill>
                            <a:schemeClr val="bg1">
                              <a:lumMod val="50000"/>
                            </a:schemeClr>
                          </a:solidFill>
                          <a:effectLst/>
                          <a:latin typeface="+mn-lt"/>
                        </a:rPr>
                        <a:t>településihulladék-gazdálkodás,  elhagyott hulladék felszámolása</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tc>
                  <a:txBody>
                    <a:bodyPr/>
                    <a:lstStyle/>
                    <a:p>
                      <a:r>
                        <a:rPr lang="hu-HU" sz="1400" b="1" i="0" kern="1200" dirty="0">
                          <a:solidFill>
                            <a:schemeClr val="tx1"/>
                          </a:solidFill>
                          <a:effectLst/>
                          <a:latin typeface="+mn-lt"/>
                          <a:ea typeface="+mn-ea"/>
                          <a:cs typeface="+mn-cs"/>
                        </a:rPr>
                        <a:t>ár- és belvízgazdálkodás</a:t>
                      </a:r>
                      <a:endParaRPr lang="hu-HU" sz="1400" b="1" dirty="0">
                        <a:solidFill>
                          <a:schemeClr val="tx1"/>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17078283"/>
                  </a:ext>
                </a:extLst>
              </a:tr>
              <a:tr h="620896">
                <a:tc>
                  <a:txBody>
                    <a:bodyPr/>
                    <a:lstStyle/>
                    <a:p>
                      <a:pPr algn="just"/>
                      <a:r>
                        <a:rPr lang="hu-HU" sz="1400" b="1" i="0" dirty="0">
                          <a:solidFill>
                            <a:srgbClr val="FF0000"/>
                          </a:solidFill>
                          <a:effectLst/>
                          <a:latin typeface="+mn-lt"/>
                        </a:rPr>
                        <a:t>energiagazdálkodás</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tc>
                  <a:txBody>
                    <a:bodyPr/>
                    <a:lstStyle/>
                    <a:p>
                      <a:r>
                        <a:rPr lang="hu-HU" sz="1400" b="1" i="0" kern="1200" dirty="0">
                          <a:solidFill>
                            <a:srgbClr val="FF0000"/>
                          </a:solidFill>
                          <a:effectLst/>
                          <a:latin typeface="+mn-lt"/>
                          <a:ea typeface="+mn-ea"/>
                          <a:cs typeface="+mn-cs"/>
                        </a:rPr>
                        <a:t>üvegházhatású gázok kibocsátásának csökkentése, az éghajlatváltozás várható helyi hatásaihoz való alkalmazkodás</a:t>
                      </a:r>
                      <a:endParaRPr lang="hu-HU" sz="1400" b="1" dirty="0">
                        <a:solidFill>
                          <a:srgbClr val="FF0000"/>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36843500"/>
                  </a:ext>
                </a:extLst>
              </a:tr>
              <a:tr h="398607">
                <a:tc>
                  <a:txBody>
                    <a:bodyPr/>
                    <a:lstStyle/>
                    <a:p>
                      <a:pPr algn="just"/>
                      <a:r>
                        <a:rPr lang="hu-HU" sz="1400" b="1" i="0" dirty="0">
                          <a:solidFill>
                            <a:srgbClr val="FF0000"/>
                          </a:solidFill>
                          <a:effectLst/>
                          <a:latin typeface="+mn-lt"/>
                        </a:rPr>
                        <a:t>közlekedés- és szállításszervezés</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1" i="0" kern="1200" dirty="0">
                          <a:solidFill>
                            <a:schemeClr val="tx1"/>
                          </a:solidFill>
                          <a:effectLst/>
                          <a:latin typeface="+mn-lt"/>
                          <a:ea typeface="+mn-ea"/>
                          <a:cs typeface="+mn-cs"/>
                        </a:rPr>
                        <a:t>környezeti nevelés, tájékoztatás, társadalmi részvétel</a:t>
                      </a:r>
                      <a:endParaRPr lang="hu-HU" sz="1400" b="1" dirty="0">
                        <a:solidFill>
                          <a:schemeClr val="tx1"/>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53966363"/>
                  </a:ext>
                </a:extLst>
              </a:tr>
              <a:tr h="39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400" b="0" i="0" dirty="0">
                          <a:solidFill>
                            <a:schemeClr val="bg1">
                              <a:lumMod val="50000"/>
                            </a:schemeClr>
                          </a:solidFill>
                          <a:effectLst/>
                          <a:latin typeface="+mn-lt"/>
                        </a:rPr>
                        <a:t>feltételezhető rendkívüli környezetveszélyeztetés elhárítása, környezetkárosodás csökkentése</a:t>
                      </a: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tc>
                  <a:txBody>
                    <a:bodyPr/>
                    <a:lstStyle/>
                    <a:p>
                      <a:endParaRPr lang="hu-HU" sz="1400" dirty="0">
                        <a:solidFill>
                          <a:schemeClr val="tx1"/>
                        </a:solidFill>
                        <a:latin typeface="+mn-lt"/>
                      </a:endParaRPr>
                    </a:p>
                  </a:txBody>
                  <a:tcPr>
                    <a:lnL w="12700" cap="flat" cmpd="sng" algn="ctr">
                      <a:solidFill>
                        <a:srgbClr val="249F6A"/>
                      </a:solidFill>
                      <a:prstDash val="solid"/>
                      <a:round/>
                      <a:headEnd type="none" w="med" len="med"/>
                      <a:tailEnd type="none" w="med" len="med"/>
                    </a:lnL>
                    <a:lnR w="12700" cap="flat" cmpd="sng" algn="ctr">
                      <a:solidFill>
                        <a:srgbClr val="249F6A"/>
                      </a:solidFill>
                      <a:prstDash val="solid"/>
                      <a:round/>
                      <a:headEnd type="none" w="med" len="med"/>
                      <a:tailEnd type="none" w="med" len="med"/>
                    </a:lnR>
                    <a:lnT w="12700" cap="flat" cmpd="sng" algn="ctr">
                      <a:solidFill>
                        <a:srgbClr val="249F6A"/>
                      </a:solidFill>
                      <a:prstDash val="solid"/>
                      <a:round/>
                      <a:headEnd type="none" w="med" len="med"/>
                      <a:tailEnd type="none" w="med" len="med"/>
                    </a:lnT>
                    <a:lnB w="12700" cap="flat" cmpd="sng" algn="ctr">
                      <a:solidFill>
                        <a:srgbClr val="249F6A"/>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1512871"/>
                  </a:ext>
                </a:extLst>
              </a:tr>
            </a:tbl>
          </a:graphicData>
        </a:graphic>
      </p:graphicFrame>
      <p:sp>
        <p:nvSpPr>
          <p:cNvPr id="6" name="Szövegdoboz 5">
            <a:extLst>
              <a:ext uri="{FF2B5EF4-FFF2-40B4-BE49-F238E27FC236}">
                <a16:creationId xmlns:a16="http://schemas.microsoft.com/office/drawing/2014/main" id="{0978E99B-06E5-D9AB-A105-232C6C90C172}"/>
              </a:ext>
            </a:extLst>
          </p:cNvPr>
          <p:cNvSpPr txBox="1"/>
          <p:nvPr/>
        </p:nvSpPr>
        <p:spPr>
          <a:xfrm>
            <a:off x="6639898" y="1251067"/>
            <a:ext cx="2375806" cy="5262979"/>
          </a:xfrm>
          <a:prstGeom prst="rect">
            <a:avLst/>
          </a:prstGeom>
          <a:noFill/>
        </p:spPr>
        <p:txBody>
          <a:bodyPr wrap="square">
            <a:spAutoFit/>
          </a:bodyPr>
          <a:lstStyle/>
          <a:p>
            <a:r>
              <a:rPr lang="hu-HU" sz="1400" b="1" i="1" u="sng" dirty="0">
                <a:solidFill>
                  <a:srgbClr val="249F6A"/>
                </a:solidFill>
              </a:rPr>
              <a:t>Ellentmondások: </a:t>
            </a:r>
          </a:p>
          <a:p>
            <a:pPr marL="285750" indent="-285750">
              <a:buFont typeface="Arial" panose="020B0604020202020204" pitchFamily="34" charset="0"/>
              <a:buChar char="•"/>
            </a:pPr>
            <a:r>
              <a:rPr lang="hu-HU" sz="1400" dirty="0"/>
              <a:t>Olyan területeket is tárgyalnia kell a települési környezetvédelmi programoknak, amelyek esetében</a:t>
            </a:r>
          </a:p>
          <a:p>
            <a:pPr marL="742950" lvl="1" indent="-285750">
              <a:buFont typeface="Arial" panose="020B0604020202020204" pitchFamily="34" charset="0"/>
              <a:buChar char="•"/>
            </a:pPr>
            <a:r>
              <a:rPr lang="hu-HU" sz="1400" dirty="0"/>
              <a:t>az NKP  V. nem ró feladatokat a települési önkormányzatokra;</a:t>
            </a:r>
          </a:p>
          <a:p>
            <a:pPr marL="742950" lvl="1" indent="-285750">
              <a:buFont typeface="Arial" panose="020B0604020202020204" pitchFamily="34" charset="0"/>
              <a:buChar char="•"/>
            </a:pPr>
            <a:r>
              <a:rPr lang="hu-HU" sz="1400" dirty="0"/>
              <a:t>nincsen szabályozási jogköre, vagy feladatellátási felelőssége a települési önkormányzatnak. </a:t>
            </a:r>
          </a:p>
          <a:p>
            <a:pPr marL="285750" indent="-285750">
              <a:buFont typeface="Arial" panose="020B0604020202020204" pitchFamily="34" charset="0"/>
              <a:buChar char="•"/>
            </a:pPr>
            <a:r>
              <a:rPr lang="hu-HU" sz="1400" dirty="0"/>
              <a:t>Ha a települési környezetvédelmi program csak a kötelező tartalmi elemekre terjed ki, úgy nem tekinthető a helyi környezetpolitika átfogó dokumentumának.</a:t>
            </a:r>
          </a:p>
        </p:txBody>
      </p:sp>
    </p:spTree>
    <p:extLst>
      <p:ext uri="{BB962C8B-B14F-4D97-AF65-F5344CB8AC3E}">
        <p14:creationId xmlns:p14="http://schemas.microsoft.com/office/powerpoint/2010/main" val="1847305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475656" y="1628800"/>
            <a:ext cx="6336704" cy="2246769"/>
          </a:xfrm>
          <a:prstGeom prst="rect">
            <a:avLst/>
          </a:prstGeom>
        </p:spPr>
        <p:txBody>
          <a:bodyPr wrap="square">
            <a:spAutoFit/>
          </a:bodyPr>
          <a:lstStyle/>
          <a:p>
            <a:pPr algn="ctr">
              <a:spcBef>
                <a:spcPct val="0"/>
              </a:spcBef>
              <a:defRPr/>
            </a:pPr>
            <a:r>
              <a:rPr lang="hu-HU" altLang="en-US" sz="4200" b="1" dirty="0">
                <a:effectLst>
                  <a:outerShdw blurRad="38100" dist="38100" dir="2700000" algn="tl">
                    <a:srgbClr val="C0C0C0"/>
                  </a:outerShdw>
                </a:effectLst>
                <a:latin typeface="+mj-lt"/>
                <a:ea typeface="+mj-ea"/>
                <a:cs typeface="+mj-cs"/>
              </a:rPr>
              <a:t>Köszönöm a figyelmet!</a:t>
            </a:r>
            <a:br>
              <a:rPr lang="hu-HU" altLang="en-US" sz="4200" b="1" dirty="0">
                <a:effectLst>
                  <a:outerShdw blurRad="38100" dist="38100" dir="2700000" algn="tl">
                    <a:srgbClr val="C0C0C0"/>
                  </a:outerShdw>
                </a:effectLst>
                <a:latin typeface="+mj-lt"/>
                <a:ea typeface="+mj-ea"/>
                <a:cs typeface="+mj-cs"/>
              </a:rPr>
            </a:br>
            <a:endParaRPr lang="hu-HU" altLang="en-US" sz="4200" b="1" dirty="0">
              <a:effectLst>
                <a:outerShdw blurRad="38100" dist="38100" dir="2700000" algn="tl">
                  <a:srgbClr val="C0C0C0"/>
                </a:outerShdw>
              </a:effectLst>
              <a:latin typeface="+mj-lt"/>
              <a:ea typeface="+mj-ea"/>
              <a:cs typeface="+mj-cs"/>
            </a:endParaRPr>
          </a:p>
          <a:p>
            <a:pPr algn="ctr">
              <a:spcBef>
                <a:spcPct val="0"/>
              </a:spcBef>
              <a:defRPr/>
            </a:pPr>
            <a:r>
              <a:rPr lang="hu-HU" sz="2800" b="1" dirty="0">
                <a:effectLst>
                  <a:outerShdw blurRad="38100" dist="38100" dir="2700000" algn="tl">
                    <a:srgbClr val="C0C0C0"/>
                  </a:outerShdw>
                </a:effectLst>
                <a:latin typeface="+mj-lt"/>
                <a:ea typeface="+mj-ea"/>
                <a:cs typeface="+mj-cs"/>
                <a:hlinkClick r:id="rId2">
                  <a:extLst>
                    <a:ext uri="{A12FA001-AC4F-418D-AE19-62706E023703}">
                      <ahyp:hlinkClr xmlns:ahyp="http://schemas.microsoft.com/office/drawing/2018/hyperlinkcolor" val="tx"/>
                    </a:ext>
                  </a:extLst>
                </a:hlinkClick>
              </a:rPr>
              <a:t>feherb@megerti.hu</a:t>
            </a:r>
            <a:endParaRPr lang="hu-HU" sz="2800" b="1" dirty="0">
              <a:effectLst>
                <a:outerShdw blurRad="38100" dist="38100" dir="2700000" algn="tl">
                  <a:srgbClr val="C0C0C0"/>
                </a:outerShdw>
              </a:effectLst>
              <a:latin typeface="+mj-lt"/>
              <a:ea typeface="+mj-ea"/>
              <a:cs typeface="+mj-cs"/>
            </a:endParaRPr>
          </a:p>
          <a:p>
            <a:pPr algn="ctr">
              <a:spcBef>
                <a:spcPct val="0"/>
              </a:spcBef>
              <a:defRPr/>
            </a:pPr>
            <a:endParaRPr lang="hu-HU" sz="2800" b="1" dirty="0">
              <a:effectLst>
                <a:outerShdw blurRad="38100" dist="38100" dir="2700000" algn="tl">
                  <a:srgbClr val="C0C0C0"/>
                </a:outerShdw>
              </a:effectLst>
              <a:latin typeface="+mj-lt"/>
              <a:ea typeface="+mj-ea"/>
              <a:cs typeface="+mj-cs"/>
            </a:endParaRPr>
          </a:p>
        </p:txBody>
      </p:sp>
      <p:pic>
        <p:nvPicPr>
          <p:cNvPr id="3" name="Kép 2">
            <a:extLst>
              <a:ext uri="{FF2B5EF4-FFF2-40B4-BE49-F238E27FC236}">
                <a16:creationId xmlns:a16="http://schemas.microsoft.com/office/drawing/2014/main" id="{005FC9AF-10AE-4DD7-8753-B0C52BEF7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5663352"/>
            <a:ext cx="4912701" cy="1006008"/>
          </a:xfrm>
          <a:prstGeom prst="rect">
            <a:avLst/>
          </a:prstGeom>
        </p:spPr>
      </p:pic>
    </p:spTree>
    <p:extLst>
      <p:ext uri="{BB962C8B-B14F-4D97-AF65-F5344CB8AC3E}">
        <p14:creationId xmlns:p14="http://schemas.microsoft.com/office/powerpoint/2010/main" val="1143397676"/>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A4DE4C5-1C50-C20D-04A4-3222338CC0F0}"/>
              </a:ext>
            </a:extLst>
          </p:cNvPr>
          <p:cNvSpPr>
            <a:spLocks noGrp="1"/>
          </p:cNvSpPr>
          <p:nvPr>
            <p:ph type="title"/>
          </p:nvPr>
        </p:nvSpPr>
        <p:spPr>
          <a:xfrm>
            <a:off x="251927" y="182822"/>
            <a:ext cx="3834881" cy="899529"/>
          </a:xfrm>
        </p:spPr>
        <p:txBody>
          <a:bodyPr vert="horz" lIns="91440" tIns="45720" rIns="91440" bIns="45720" rtlCol="0" anchor="ctr">
            <a:noAutofit/>
          </a:bodyPr>
          <a:lstStyle/>
          <a:p>
            <a:r>
              <a:rPr lang="hu-HU" sz="2500" b="1" dirty="0">
                <a:solidFill>
                  <a:srgbClr val="538135"/>
                </a:solidFill>
                <a:effectLst>
                  <a:outerShdw blurRad="38100" dist="38100" dir="2700000" algn="tl">
                    <a:srgbClr val="000000">
                      <a:alpha val="43137"/>
                    </a:srgbClr>
                  </a:outerShdw>
                </a:effectLst>
              </a:rPr>
              <a:t>Veszprém Vármegye Környezetvédelmi Program megújítása</a:t>
            </a:r>
          </a:p>
        </p:txBody>
      </p:sp>
      <p:sp>
        <p:nvSpPr>
          <p:cNvPr id="3" name="Tartalom helye 2">
            <a:extLst>
              <a:ext uri="{FF2B5EF4-FFF2-40B4-BE49-F238E27FC236}">
                <a16:creationId xmlns:a16="http://schemas.microsoft.com/office/drawing/2014/main" id="{7928E1D5-151F-B92D-07B8-9A9BF6CF4D02}"/>
              </a:ext>
            </a:extLst>
          </p:cNvPr>
          <p:cNvSpPr>
            <a:spLocks noGrp="1"/>
          </p:cNvSpPr>
          <p:nvPr>
            <p:ph idx="1"/>
          </p:nvPr>
        </p:nvSpPr>
        <p:spPr>
          <a:xfrm>
            <a:off x="397717" y="1668253"/>
            <a:ext cx="3689091" cy="431136"/>
          </a:xfrm>
        </p:spPr>
        <p:txBody>
          <a:bodyPr/>
          <a:lstStyle/>
          <a:p>
            <a:pPr marL="0" indent="0" algn="r">
              <a:buNone/>
            </a:pPr>
            <a:r>
              <a:rPr lang="hu-HU" sz="1400" b="1" i="1" u="sng" dirty="0">
                <a:solidFill>
                  <a:srgbClr val="249F6A"/>
                </a:solidFill>
              </a:rPr>
              <a:t>A program tematikája:</a:t>
            </a:r>
          </a:p>
          <a:p>
            <a:pPr marL="0" indent="0" algn="r">
              <a:buNone/>
            </a:pPr>
            <a:endParaRPr lang="hu-HU" sz="1400" b="1" i="1" u="sng" dirty="0">
              <a:solidFill>
                <a:srgbClr val="249F6A"/>
              </a:solidFill>
            </a:endParaRPr>
          </a:p>
          <a:p>
            <a:pPr marL="0" indent="0">
              <a:buNone/>
            </a:pPr>
            <a:endParaRPr lang="hu-HU" dirty="0"/>
          </a:p>
        </p:txBody>
      </p:sp>
      <p:pic>
        <p:nvPicPr>
          <p:cNvPr id="11" name="Kép 10">
            <a:extLst>
              <a:ext uri="{FF2B5EF4-FFF2-40B4-BE49-F238E27FC236}">
                <a16:creationId xmlns:a16="http://schemas.microsoft.com/office/drawing/2014/main" id="{29B8C0CA-EDFD-C344-A85B-F18D37364A28}"/>
              </a:ext>
            </a:extLst>
          </p:cNvPr>
          <p:cNvPicPr>
            <a:picLocks noChangeAspect="1"/>
          </p:cNvPicPr>
          <p:nvPr/>
        </p:nvPicPr>
        <p:blipFill>
          <a:blip r:embed="rId2"/>
          <a:stretch>
            <a:fillRect/>
          </a:stretch>
        </p:blipFill>
        <p:spPr>
          <a:xfrm>
            <a:off x="4564735" y="0"/>
            <a:ext cx="4579265" cy="6858000"/>
          </a:xfrm>
          <a:prstGeom prst="rect">
            <a:avLst/>
          </a:prstGeom>
        </p:spPr>
      </p:pic>
      <p:sp>
        <p:nvSpPr>
          <p:cNvPr id="12" name="Cím 1">
            <a:extLst>
              <a:ext uri="{FF2B5EF4-FFF2-40B4-BE49-F238E27FC236}">
                <a16:creationId xmlns:a16="http://schemas.microsoft.com/office/drawing/2014/main" id="{72F6243B-BB31-72D9-8C84-C3C5B09A1BAD}"/>
              </a:ext>
            </a:extLst>
          </p:cNvPr>
          <p:cNvSpPr txBox="1">
            <a:spLocks/>
          </p:cNvSpPr>
          <p:nvPr/>
        </p:nvSpPr>
        <p:spPr>
          <a:xfrm>
            <a:off x="251927" y="3213433"/>
            <a:ext cx="3700753" cy="3090358"/>
          </a:xfrm>
          <a:prstGeom prst="rect">
            <a:avLst/>
          </a:prstGeom>
          <a:ln>
            <a:solidFill>
              <a:srgbClr val="D0B72D"/>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1000"/>
              </a:spcBef>
            </a:pPr>
            <a:endParaRPr lang="hu-HU" sz="1400" b="1" i="1" u="sng" dirty="0">
              <a:solidFill>
                <a:srgbClr val="249F6A"/>
              </a:solidFill>
              <a:latin typeface="+mn-lt"/>
              <a:ea typeface="+mn-ea"/>
              <a:cs typeface="+mn-cs"/>
            </a:endParaRPr>
          </a:p>
          <a:p>
            <a:r>
              <a:rPr lang="hu-HU" sz="1400" b="1" i="1" dirty="0">
                <a:solidFill>
                  <a:srgbClr val="D0B72D"/>
                </a:solidFill>
                <a:latin typeface="+mn-lt"/>
              </a:rPr>
              <a:t>Környezetvédelmi Programhoz kapcsolódóan készül:</a:t>
            </a:r>
          </a:p>
          <a:p>
            <a:endParaRPr lang="hu-HU" sz="1400" b="1" i="1" dirty="0">
              <a:solidFill>
                <a:srgbClr val="D0B72D"/>
              </a:solidFill>
              <a:latin typeface="+mn-lt"/>
            </a:endParaRPr>
          </a:p>
          <a:p>
            <a:r>
              <a:rPr lang="hu-HU" sz="1400" b="1" dirty="0">
                <a:latin typeface="+mn-lt"/>
              </a:rPr>
              <a:t>Veszprém Vármegye Környezetvédelmi Programjának megvalósítását segítő gyakorlat orientált megoldások </a:t>
            </a:r>
          </a:p>
          <a:p>
            <a:pPr marL="285750" indent="-285750">
              <a:buFont typeface="Arial" panose="020B0604020202020204" pitchFamily="34" charset="0"/>
              <a:buChar char="•"/>
            </a:pPr>
            <a:r>
              <a:rPr lang="hu-HU" sz="1400" kern="0" spc="10" dirty="0">
                <a:effectLst/>
                <a:latin typeface="+mn-lt"/>
                <a:ea typeface="Times New Roman" panose="02020603050405020304" pitchFamily="18" charset="0"/>
              </a:rPr>
              <a:t>6 db adaptálható hazai jó gyakorlat részletes bemutatása;</a:t>
            </a:r>
          </a:p>
          <a:p>
            <a:pPr marL="285750" indent="-285750">
              <a:buFont typeface="Arial" panose="020B0604020202020204" pitchFamily="34" charset="0"/>
              <a:buChar char="•"/>
            </a:pPr>
            <a:r>
              <a:rPr lang="hu-HU" sz="1400" dirty="0">
                <a:latin typeface="+mn-lt"/>
              </a:rPr>
              <a:t>Fókusz: kék és zöld infrastruktúra;</a:t>
            </a:r>
          </a:p>
          <a:p>
            <a:pPr marL="285750" indent="-285750">
              <a:buFont typeface="Arial" panose="020B0604020202020204" pitchFamily="34" charset="0"/>
              <a:buChar char="•"/>
            </a:pPr>
            <a:r>
              <a:rPr lang="hu-HU" sz="1400" dirty="0">
                <a:latin typeface="+mn-lt"/>
              </a:rPr>
              <a:t>Lehetőség szerint közterületeket is érintő önkormányzati problémákra adnak megoldást</a:t>
            </a:r>
          </a:p>
        </p:txBody>
      </p:sp>
      <p:cxnSp>
        <p:nvCxnSpPr>
          <p:cNvPr id="5" name="Egyenes összekötő 4">
            <a:extLst>
              <a:ext uri="{FF2B5EF4-FFF2-40B4-BE49-F238E27FC236}">
                <a16:creationId xmlns:a16="http://schemas.microsoft.com/office/drawing/2014/main" id="{98C609A7-9086-9CAA-3975-43C4136E1D36}"/>
              </a:ext>
            </a:extLst>
          </p:cNvPr>
          <p:cNvCxnSpPr>
            <a:stCxn id="3" idx="3"/>
          </p:cNvCxnSpPr>
          <p:nvPr/>
        </p:nvCxnSpPr>
        <p:spPr>
          <a:xfrm flipV="1">
            <a:off x="4086808" y="0"/>
            <a:ext cx="419878" cy="1883821"/>
          </a:xfrm>
          <a:prstGeom prst="line">
            <a:avLst/>
          </a:prstGeom>
          <a:ln>
            <a:solidFill>
              <a:srgbClr val="249F6A"/>
            </a:solidFill>
          </a:ln>
        </p:spPr>
        <p:style>
          <a:lnRef idx="1">
            <a:schemeClr val="accent1"/>
          </a:lnRef>
          <a:fillRef idx="0">
            <a:schemeClr val="accent1"/>
          </a:fillRef>
          <a:effectRef idx="0">
            <a:schemeClr val="accent1"/>
          </a:effectRef>
          <a:fontRef idx="minor">
            <a:schemeClr val="tx1"/>
          </a:fontRef>
        </p:style>
      </p:cxnSp>
      <p:cxnSp>
        <p:nvCxnSpPr>
          <p:cNvPr id="6" name="Egyenes összekötő 5">
            <a:extLst>
              <a:ext uri="{FF2B5EF4-FFF2-40B4-BE49-F238E27FC236}">
                <a16:creationId xmlns:a16="http://schemas.microsoft.com/office/drawing/2014/main" id="{A6D19C38-DFD5-ABD8-2C3D-7F1B64FE5098}"/>
              </a:ext>
            </a:extLst>
          </p:cNvPr>
          <p:cNvCxnSpPr>
            <a:cxnSpLocks/>
            <a:stCxn id="3" idx="3"/>
          </p:cNvCxnSpPr>
          <p:nvPr/>
        </p:nvCxnSpPr>
        <p:spPr>
          <a:xfrm>
            <a:off x="4086808" y="1883821"/>
            <a:ext cx="419878" cy="4974179"/>
          </a:xfrm>
          <a:prstGeom prst="line">
            <a:avLst/>
          </a:prstGeom>
          <a:ln>
            <a:solidFill>
              <a:srgbClr val="249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5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a:extLst>
              <a:ext uri="{FF2B5EF4-FFF2-40B4-BE49-F238E27FC236}">
                <a16:creationId xmlns:a16="http://schemas.microsoft.com/office/drawing/2014/main" id="{FE22A38C-1500-CD4E-526A-675293412ED6}"/>
              </a:ext>
            </a:extLst>
          </p:cNvPr>
          <p:cNvSpPr txBox="1"/>
          <p:nvPr/>
        </p:nvSpPr>
        <p:spPr>
          <a:xfrm>
            <a:off x="2286000" y="6466029"/>
            <a:ext cx="4572000" cy="308867"/>
          </a:xfrm>
          <a:prstGeom prst="rect">
            <a:avLst/>
          </a:prstGeom>
          <a:noFill/>
        </p:spPr>
        <p:txBody>
          <a:bodyPr wrap="square">
            <a:spAutoFit/>
          </a:bodyPr>
          <a:lstStyle/>
          <a:p>
            <a:pPr algn="ctr">
              <a:lnSpc>
                <a:spcPct val="115000"/>
              </a:lnSpc>
              <a:spcBef>
                <a:spcPts val="600"/>
              </a:spcBef>
              <a:spcAft>
                <a:spcPts val="600"/>
              </a:spcAft>
            </a:pP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Adatok forrása: </a:t>
            </a:r>
            <a:r>
              <a:rPr lang="hu-HU" sz="1300" i="1" dirty="0" err="1">
                <a:effectLst/>
                <a:latin typeface="Calibri" panose="020F0502020204030204" pitchFamily="34" charset="0"/>
                <a:ea typeface="Times New Roman" panose="02020603050405020304" pitchFamily="18" charset="0"/>
                <a:cs typeface="Times New Roman" panose="02020603050405020304" pitchFamily="18" charset="0"/>
              </a:rPr>
              <a:t>Copernicus</a:t>
            </a:r>
            <a:r>
              <a:rPr lang="hu-HU" sz="1300" i="1" dirty="0">
                <a:effectLst/>
                <a:latin typeface="Calibri" panose="020F0502020204030204" pitchFamily="34" charset="0"/>
                <a:ea typeface="Times New Roman" panose="02020603050405020304" pitchFamily="18" charset="0"/>
                <a:cs typeface="Times New Roman" panose="02020603050405020304" pitchFamily="18" charset="0"/>
              </a:rPr>
              <a:t> Földfelszín Monitorozási Program</a:t>
            </a:r>
          </a:p>
        </p:txBody>
      </p:sp>
      <p:sp>
        <p:nvSpPr>
          <p:cNvPr id="6" name="Szövegdoboz 5">
            <a:extLst>
              <a:ext uri="{FF2B5EF4-FFF2-40B4-BE49-F238E27FC236}">
                <a16:creationId xmlns:a16="http://schemas.microsoft.com/office/drawing/2014/main" id="{7383104C-A0DE-5018-B248-10C96D14DA47}"/>
              </a:ext>
            </a:extLst>
          </p:cNvPr>
          <p:cNvSpPr txBox="1"/>
          <p:nvPr/>
        </p:nvSpPr>
        <p:spPr>
          <a:xfrm>
            <a:off x="1056692" y="740037"/>
            <a:ext cx="7049278" cy="286232"/>
          </a:xfrm>
          <a:prstGeom prst="rect">
            <a:avLst/>
          </a:prstGeom>
          <a:noFill/>
        </p:spPr>
        <p:txBody>
          <a:bodyPr wrap="square">
            <a:spAutoFit/>
          </a:bodyPr>
          <a:lstStyle/>
          <a:p>
            <a:pPr algn="ctr" defTabSz="914400">
              <a:lnSpc>
                <a:spcPct val="90000"/>
              </a:lnSpc>
              <a:spcBef>
                <a:spcPts val="1000"/>
              </a:spcBef>
            </a:pPr>
            <a:r>
              <a:rPr lang="hu-HU" sz="1400" b="1" i="1" u="sng" dirty="0">
                <a:solidFill>
                  <a:srgbClr val="249F6A"/>
                </a:solidFill>
              </a:rPr>
              <a:t>Mesterségesen fedett területek aránya, 2018-ban, azok változása 2006-2018-között</a:t>
            </a:r>
          </a:p>
        </p:txBody>
      </p:sp>
      <p:sp>
        <p:nvSpPr>
          <p:cNvPr id="7" name="Cím 1">
            <a:extLst>
              <a:ext uri="{FF2B5EF4-FFF2-40B4-BE49-F238E27FC236}">
                <a16:creationId xmlns:a16="http://schemas.microsoft.com/office/drawing/2014/main" id="{74917545-ECCD-E38A-FF40-AC1C11F885A6}"/>
              </a:ext>
            </a:extLst>
          </p:cNvPr>
          <p:cNvSpPr>
            <a:spLocks noGrp="1"/>
          </p:cNvSpPr>
          <p:nvPr>
            <p:ph type="title"/>
          </p:nvPr>
        </p:nvSpPr>
        <p:spPr>
          <a:xfrm>
            <a:off x="466531" y="83104"/>
            <a:ext cx="8229600" cy="656933"/>
          </a:xfrm>
        </p:spPr>
        <p:txBody>
          <a:bodyPr vert="horz" lIns="91440" tIns="45720" rIns="91440" bIns="45720" rtlCol="0" anchor="ctr">
            <a:noAutofit/>
          </a:bodyPr>
          <a:lstStyle/>
          <a:p>
            <a:pPr algn="ctr"/>
            <a:r>
              <a:rPr lang="hu-HU" sz="2500" b="1" dirty="0">
                <a:solidFill>
                  <a:srgbClr val="538135"/>
                </a:solidFill>
                <a:effectLst>
                  <a:outerShdw blurRad="38100" dist="38100" dir="2700000" algn="tl">
                    <a:srgbClr val="000000">
                      <a:alpha val="43137"/>
                    </a:srgbClr>
                  </a:outerShdw>
                </a:effectLst>
              </a:rPr>
              <a:t>ZÖLDFELÜLETEK VÉDELME, FEJLESZTÉSE</a:t>
            </a:r>
          </a:p>
        </p:txBody>
      </p:sp>
      <p:pic>
        <p:nvPicPr>
          <p:cNvPr id="3" name="Kép 2" descr="A képen térkép, szöveg látható">
            <a:extLst>
              <a:ext uri="{FF2B5EF4-FFF2-40B4-BE49-F238E27FC236}">
                <a16:creationId xmlns:a16="http://schemas.microsoft.com/office/drawing/2014/main" id="{6CE50C75-D2A3-4EB0-0B44-52B52E148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0" y="1080000"/>
            <a:ext cx="5630427" cy="5400000"/>
          </a:xfrm>
          <a:prstGeom prst="rect">
            <a:avLst/>
          </a:prstGeom>
        </p:spPr>
      </p:pic>
      <p:pic>
        <p:nvPicPr>
          <p:cNvPr id="5" name="Kép 4">
            <a:extLst>
              <a:ext uri="{FF2B5EF4-FFF2-40B4-BE49-F238E27FC236}">
                <a16:creationId xmlns:a16="http://schemas.microsoft.com/office/drawing/2014/main" id="{7CE943DE-E255-FAE0-1654-FB9CF1616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0" y="1080000"/>
            <a:ext cx="5625209" cy="5400000"/>
          </a:xfrm>
          <a:prstGeom prst="rect">
            <a:avLst/>
          </a:prstGeom>
        </p:spPr>
      </p:pic>
    </p:spTree>
    <p:extLst>
      <p:ext uri="{BB962C8B-B14F-4D97-AF65-F5344CB8AC3E}">
        <p14:creationId xmlns:p14="http://schemas.microsoft.com/office/powerpoint/2010/main" val="284364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4A790BF4-55F7-E877-3CD7-EF8D074B6F51}"/>
              </a:ext>
            </a:extLst>
          </p:cNvPr>
          <p:cNvGraphicFramePr>
            <a:graphicFrameLocks noGrp="1"/>
          </p:cNvGraphicFramePr>
          <p:nvPr>
            <p:extLst>
              <p:ext uri="{D42A27DB-BD31-4B8C-83A1-F6EECF244321}">
                <p14:modId xmlns:p14="http://schemas.microsoft.com/office/powerpoint/2010/main" val="2688942535"/>
              </p:ext>
            </p:extLst>
          </p:nvPr>
        </p:nvGraphicFramePr>
        <p:xfrm>
          <a:off x="0" y="0"/>
          <a:ext cx="9144000" cy="6858000"/>
        </p:xfrm>
        <a:graphic>
          <a:graphicData uri="http://schemas.openxmlformats.org/drawingml/2006/table">
            <a:tbl>
              <a:tblPr firstRow="1" firstCol="1" bandRow="1"/>
              <a:tblGrid>
                <a:gridCol w="1579161">
                  <a:extLst>
                    <a:ext uri="{9D8B030D-6E8A-4147-A177-3AD203B41FA5}">
                      <a16:colId xmlns:a16="http://schemas.microsoft.com/office/drawing/2014/main" val="2548534280"/>
                    </a:ext>
                  </a:extLst>
                </a:gridCol>
                <a:gridCol w="7564839">
                  <a:extLst>
                    <a:ext uri="{9D8B030D-6E8A-4147-A177-3AD203B41FA5}">
                      <a16:colId xmlns:a16="http://schemas.microsoft.com/office/drawing/2014/main" val="2954621421"/>
                    </a:ext>
                  </a:extLst>
                </a:gridCol>
              </a:tblGrid>
              <a:tr h="689857">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megnevezése</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MEGLÉVŐ Települési zöldterületek, közintézményiek tulajdonában lévő zöldfelületek minőségi fejlesztése változó éghajlati feltételek mellett</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1029548966"/>
                  </a:ext>
                </a:extLst>
              </a:tr>
              <a:tr h="4057372">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tartalma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Calibri" panose="020F0502020204030204" pitchFamily="34" charset="0"/>
                        </a:rPr>
                        <a:t>A zöldfelületi rendszer egységes tervezése, zöldfelületgazdálkodás megvalósítása a zöldfelületi rendszer </a:t>
                      </a:r>
                      <a:r>
                        <a:rPr lang="hu-HU" sz="1600" kern="0" dirty="0" err="1">
                          <a:effectLst/>
                          <a:latin typeface="Calibri" panose="020F0502020204030204" pitchFamily="34" charset="0"/>
                          <a:ea typeface="Calibri" panose="020F0502020204030204" pitchFamily="34" charset="0"/>
                          <a:cs typeface="Calibri" panose="020F0502020204030204" pitchFamily="34" charset="0"/>
                        </a:rPr>
                        <a:t>monitoringja</a:t>
                      </a:r>
                      <a:r>
                        <a:rPr lang="hu-HU" sz="1600" kern="0" dirty="0">
                          <a:effectLst/>
                          <a:latin typeface="Calibri" panose="020F0502020204030204" pitchFamily="34" charset="0"/>
                          <a:ea typeface="Calibri" panose="020F0502020204030204" pitchFamily="34" charset="0"/>
                          <a:cs typeface="Calibri" panose="020F0502020204030204" pitchFamily="34" charset="0"/>
                        </a:rPr>
                        <a:t>, zöldfelületi kataszter térkép és adatbázis (nyilvántartás) létrehozása alapján;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b="1" kern="0" dirty="0">
                          <a:effectLst/>
                          <a:latin typeface="Calibri" panose="020F0502020204030204" pitchFamily="34" charset="0"/>
                          <a:ea typeface="Calibri" panose="020F0502020204030204" pitchFamily="34" charset="0"/>
                          <a:cs typeface="Calibri" panose="020F0502020204030204" pitchFamily="34" charset="0"/>
                        </a:rPr>
                        <a:t>A klímaváltozáshoz való alkalmazkodást szolgáló szempontok érvényre juttatása (pl. szélsőséges éghajlathoz alkalmazkodó fajták telepítése, csapadékvíz beszivárgását elősegítő megoldások alkalmazása, ennek érdekében burkoltság mérséklése, csapadékvízáteresztő burkolatok alkalmazása, öntözési terv kidolgozása és az abban foglaltak megvalósítása) </a:t>
                      </a:r>
                      <a:endParaRPr lang="hu-HU" sz="20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b="1" kern="0" dirty="0">
                          <a:effectLst/>
                          <a:latin typeface="Calibri" panose="020F0502020204030204" pitchFamily="34" charset="0"/>
                          <a:ea typeface="Calibri" panose="020F0502020204030204" pitchFamily="34" charset="0"/>
                          <a:cs typeface="Calibri" panose="020F0502020204030204" pitchFamily="34" charset="0"/>
                        </a:rPr>
                        <a:t>Újszerű zöldfelületi elemek meghonosítása Veszprém vármegye intenzívebben beépített városaiban (pl. közösségi kert, zöldfal, zöldtető), önkormányzati kezdeményezés, megvalósított példaértékű beruházás révén;</a:t>
                      </a:r>
                      <a:endParaRPr lang="hu-HU" sz="20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Calibri" panose="020F0502020204030204" pitchFamily="34" charset="0"/>
                        </a:rPr>
                        <a:t>Keletkező zöldhulladékok komposztálása; </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Calibri" panose="020F0502020204030204" pitchFamily="34" charset="0"/>
                        </a:rPr>
                        <a:t>Idegenhonos inváziós fajoktól való megóvás, azok rendszeres irtása;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Calibri" panose="020F0502020204030204" pitchFamily="34" charset="0"/>
                        </a:rPr>
                        <a:t>Rovar- és madárbarát megoldások alkalmazása a települési zöldterületeken (pl. fészkelő- és búvóhelyek, </a:t>
                      </a:r>
                      <a:r>
                        <a:rPr lang="hu-HU" sz="1600" kern="0" dirty="0" err="1">
                          <a:effectLst/>
                          <a:latin typeface="Calibri" panose="020F0502020204030204" pitchFamily="34" charset="0"/>
                          <a:ea typeface="Calibri" panose="020F0502020204030204" pitchFamily="34" charset="0"/>
                          <a:cs typeface="Calibri" panose="020F0502020204030204" pitchFamily="34" charset="0"/>
                        </a:rPr>
                        <a:t>ökológikus</a:t>
                      </a:r>
                      <a:r>
                        <a:rPr lang="hu-HU" sz="1600" kern="0" dirty="0">
                          <a:effectLst/>
                          <a:latin typeface="Calibri" panose="020F0502020204030204" pitchFamily="34" charset="0"/>
                          <a:ea typeface="Calibri" panose="020F0502020204030204" pitchFamily="34" charset="0"/>
                          <a:cs typeface="Calibri" panose="020F0502020204030204" pitchFamily="34" charset="0"/>
                        </a:rPr>
                        <a:t> zöldfelületek kialakítása).</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83734453"/>
                  </a:ext>
                </a:extLst>
              </a:tr>
              <a:tr h="699576">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i="1" kern="0">
                          <a:effectLst/>
                          <a:latin typeface="Calibri" panose="020F0502020204030204" pitchFamily="34" charset="0"/>
                          <a:ea typeface="Calibri" panose="020F0502020204030204" pitchFamily="34" charset="0"/>
                          <a:cs typeface="Calibri" panose="020F0502020204030204" pitchFamily="34" charset="0"/>
                        </a:rPr>
                        <a:t>környezetvédelmi civil szervezetek, közintézmények</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277138128"/>
                  </a:ext>
                </a:extLst>
              </a:tr>
              <a:tr h="1411195">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Javaslat a feladat települési környezetvédelmi programokban való szerepeltetésére;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A fenti szempontok érvényesítése „A tiszta és virágos Veszprém </a:t>
                      </a:r>
                      <a:r>
                        <a:rPr lang="hu-HU" sz="1600" kern="0" dirty="0" err="1">
                          <a:effectLst/>
                          <a:latin typeface="Calibri" panose="020F0502020204030204" pitchFamily="34" charset="0"/>
                          <a:ea typeface="Calibri" panose="020F0502020204030204" pitchFamily="34" charset="0"/>
                          <a:cs typeface="Calibri" panose="020F0502020204030204" pitchFamily="34" charset="0"/>
                        </a:rPr>
                        <a:t>vármegyéért</a:t>
                      </a:r>
                      <a:r>
                        <a:rPr lang="hu-HU" sz="1600" kern="0" dirty="0">
                          <a:effectLst/>
                          <a:latin typeface="Calibri" panose="020F0502020204030204" pitchFamily="34" charset="0"/>
                          <a:ea typeface="Calibri" panose="020F0502020204030204" pitchFamily="34" charset="0"/>
                          <a:cs typeface="Calibri" panose="020F0502020204030204" pitchFamily="34" charset="0"/>
                        </a:rPr>
                        <a:t>” települési verseny pályázatainak elbírálása során</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3331715836"/>
                  </a:ext>
                </a:extLst>
              </a:tr>
            </a:tbl>
          </a:graphicData>
        </a:graphic>
      </p:graphicFrame>
    </p:spTree>
    <p:extLst>
      <p:ext uri="{BB962C8B-B14F-4D97-AF65-F5344CB8AC3E}">
        <p14:creationId xmlns:p14="http://schemas.microsoft.com/office/powerpoint/2010/main" val="327973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781E307F-4F64-AB6F-9422-1D3B962574D9}"/>
              </a:ext>
            </a:extLst>
          </p:cNvPr>
          <p:cNvGraphicFramePr>
            <a:graphicFrameLocks noGrp="1"/>
          </p:cNvGraphicFramePr>
          <p:nvPr>
            <p:extLst>
              <p:ext uri="{D42A27DB-BD31-4B8C-83A1-F6EECF244321}">
                <p14:modId xmlns:p14="http://schemas.microsoft.com/office/powerpoint/2010/main" val="3594145929"/>
              </p:ext>
            </p:extLst>
          </p:nvPr>
        </p:nvGraphicFramePr>
        <p:xfrm>
          <a:off x="0" y="1"/>
          <a:ext cx="9144000" cy="6857999"/>
        </p:xfrm>
        <a:graphic>
          <a:graphicData uri="http://schemas.openxmlformats.org/drawingml/2006/table">
            <a:tbl>
              <a:tblPr firstRow="1" firstCol="1" bandRow="1"/>
              <a:tblGrid>
                <a:gridCol w="1579162">
                  <a:extLst>
                    <a:ext uri="{9D8B030D-6E8A-4147-A177-3AD203B41FA5}">
                      <a16:colId xmlns:a16="http://schemas.microsoft.com/office/drawing/2014/main" val="1364574945"/>
                    </a:ext>
                  </a:extLst>
                </a:gridCol>
                <a:gridCol w="7564838">
                  <a:extLst>
                    <a:ext uri="{9D8B030D-6E8A-4147-A177-3AD203B41FA5}">
                      <a16:colId xmlns:a16="http://schemas.microsoft.com/office/drawing/2014/main" val="3614835852"/>
                    </a:ext>
                  </a:extLst>
                </a:gridCol>
              </a:tblGrid>
              <a:tr h="700998">
                <a:tc>
                  <a:txBody>
                    <a:bodyPr/>
                    <a:lstStyle/>
                    <a:p>
                      <a:pPr algn="l">
                        <a:lnSpc>
                          <a:spcPct val="107000"/>
                        </a:lnSpc>
                        <a:spcAft>
                          <a:spcPts val="800"/>
                        </a:spcAft>
                      </a:pPr>
                      <a:r>
                        <a:rPr lang="hu-HU" sz="1600" b="1"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megnevezése</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b="1"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Települési zöldfelületek bővítésének ösztönzése településfejlesztési és településrendezési eszközök segítségével</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3014578863"/>
                  </a:ext>
                </a:extLst>
              </a:tr>
              <a:tr h="3861459">
                <a:tc>
                  <a:txBody>
                    <a:bodyPr/>
                    <a:lstStyle/>
                    <a:p>
                      <a:pPr algn="l">
                        <a:lnSpc>
                          <a:spcPct val="107000"/>
                        </a:lnSpc>
                        <a:spcAft>
                          <a:spcPts val="800"/>
                        </a:spcAft>
                      </a:pPr>
                      <a:r>
                        <a:rPr lang="hu-HU" sz="1600" b="1"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tartalma</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Calibri" panose="020F0502020204030204" pitchFamily="34" charset="0"/>
                        </a:rPr>
                        <a:t>Új térbeli összeköttetések kialakítása a zöldfelületi rendszer elemei között;</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Calibri" panose="020F0502020204030204" pitchFamily="34" charset="0"/>
                        </a:rPr>
                        <a:t>Zöld- és kékinfrastruktúra fejlesztések összehangolása, így mindenekelőtt időszakos </a:t>
                      </a:r>
                      <a:r>
                        <a:rPr lang="hu-HU" sz="1600" kern="0" dirty="0" err="1">
                          <a:effectLst/>
                          <a:latin typeface="Calibri" panose="020F0502020204030204" pitchFamily="34" charset="0"/>
                          <a:ea typeface="Calibri" panose="020F0502020204030204" pitchFamily="34" charset="0"/>
                          <a:cs typeface="Calibri" panose="020F0502020204030204" pitchFamily="34" charset="0"/>
                        </a:rPr>
                        <a:t>víztározásra</a:t>
                      </a:r>
                      <a:r>
                        <a:rPr lang="hu-HU" sz="1600" kern="0" dirty="0">
                          <a:effectLst/>
                          <a:latin typeface="Calibri" panose="020F0502020204030204" pitchFamily="34" charset="0"/>
                          <a:ea typeface="Calibri" panose="020F0502020204030204" pitchFamily="34" charset="0"/>
                          <a:cs typeface="Calibri" panose="020F0502020204030204" pitchFamily="34" charset="0"/>
                        </a:rPr>
                        <a:t>, csapadékvíz-elszikkasztásra szolgáló növényzettel borított területek kijelölése, ennek érdekében az övezeti besorolások módosítása, vízgazdálkodási övezetek kialakítása völgyi fekvésű részeken (amennyiben indokolt);</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b="1" kern="0" dirty="0">
                          <a:effectLst/>
                          <a:latin typeface="Calibri" panose="020F0502020204030204" pitchFamily="34" charset="0"/>
                          <a:ea typeface="Calibri" panose="020F0502020204030204" pitchFamily="34" charset="0"/>
                          <a:cs typeface="Calibri" panose="020F0502020204030204" pitchFamily="34" charset="0"/>
                        </a:rPr>
                        <a:t>Alulhasznosított városi területek</a:t>
                      </a:r>
                      <a:r>
                        <a:rPr lang="hu-HU" sz="1600" kern="0" dirty="0">
                          <a:effectLst/>
                          <a:latin typeface="Calibri" panose="020F0502020204030204" pitchFamily="34" charset="0"/>
                          <a:ea typeface="Calibri" panose="020F0502020204030204" pitchFamily="34" charset="0"/>
                          <a:cs typeface="Calibri" panose="020F0502020204030204" pitchFamily="34" charset="0"/>
                        </a:rPr>
                        <a:t> felmérése és azok új funkcióra történő hasznosítása keretében a </a:t>
                      </a:r>
                      <a:r>
                        <a:rPr lang="hu-HU" sz="1600" b="1" kern="0" dirty="0">
                          <a:effectLst/>
                          <a:latin typeface="Calibri" panose="020F0502020204030204" pitchFamily="34" charset="0"/>
                          <a:ea typeface="Calibri" panose="020F0502020204030204" pitchFamily="34" charset="0"/>
                          <a:cs typeface="Calibri" panose="020F0502020204030204" pitchFamily="34" charset="0"/>
                        </a:rPr>
                        <a:t>zöldfelületek növelése</a:t>
                      </a:r>
                      <a:r>
                        <a:rPr lang="hu-HU" sz="1600" kern="0" dirty="0">
                          <a:effectLst/>
                          <a:latin typeface="Calibri" panose="020F0502020204030204" pitchFamily="34" charset="0"/>
                          <a:ea typeface="Calibri" panose="020F0502020204030204" pitchFamily="34" charset="0"/>
                          <a:cs typeface="Calibri" panose="020F0502020204030204" pitchFamily="34" charset="0"/>
                        </a:rPr>
                        <a:t>;</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b="1" kern="0" dirty="0">
                          <a:effectLst/>
                          <a:latin typeface="Calibri" panose="020F0502020204030204" pitchFamily="34" charset="0"/>
                          <a:ea typeface="Calibri" panose="020F0502020204030204" pitchFamily="34" charset="0"/>
                          <a:cs typeface="Calibri" panose="020F0502020204030204" pitchFamily="34" charset="0"/>
                        </a:rPr>
                        <a:t>Új lakó-, illetve egyéb beépítésre szánt területek kijelölése esetén új zöldterületek kijelölése;</a:t>
                      </a:r>
                      <a:endParaRPr lang="hu-HU"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600" b="1" kern="0" dirty="0">
                          <a:effectLst/>
                          <a:latin typeface="Calibri" panose="020F0502020204030204" pitchFamily="34" charset="0"/>
                          <a:ea typeface="Calibri" panose="020F0502020204030204" pitchFamily="34" charset="0"/>
                          <a:cs typeface="Calibri" panose="020F0502020204030204" pitchFamily="34" charset="0"/>
                        </a:rPr>
                        <a:t>Beépíthetőségi szabályok esetleges módosítása, magasabb zöldfelületi arány előírása;</a:t>
                      </a:r>
                      <a:endParaRPr lang="hu-HU"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600" kern="0" dirty="0">
                          <a:effectLst/>
                          <a:latin typeface="Calibri" panose="020F0502020204030204" pitchFamily="34" charset="0"/>
                          <a:ea typeface="Calibri" panose="020F0502020204030204" pitchFamily="34" charset="0"/>
                          <a:cs typeface="Calibri" panose="020F0502020204030204" pitchFamily="34" charset="0"/>
                        </a:rPr>
                        <a:t>Áteresztő burkolatok alkalmazásának, </a:t>
                      </a:r>
                      <a:r>
                        <a:rPr lang="hu-HU" sz="1600" b="1" kern="0" dirty="0">
                          <a:effectLst/>
                          <a:latin typeface="Calibri" panose="020F0502020204030204" pitchFamily="34" charset="0"/>
                          <a:ea typeface="Calibri" panose="020F0502020204030204" pitchFamily="34" charset="0"/>
                          <a:cs typeface="Calibri" panose="020F0502020204030204" pitchFamily="34" charset="0"/>
                        </a:rPr>
                        <a:t>csapadékvíz telken belüli összegyűjtésének előírása.</a:t>
                      </a:r>
                      <a:endParaRPr lang="hu-HU"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567169412"/>
                  </a:ext>
                </a:extLst>
              </a:tr>
              <a:tr h="817862">
                <a:tc>
                  <a:txBody>
                    <a:bodyPr/>
                    <a:lstStyle/>
                    <a:p>
                      <a:pPr algn="l">
                        <a:lnSpc>
                          <a:spcPct val="107000"/>
                        </a:lnSpc>
                        <a:spcAft>
                          <a:spcPts val="800"/>
                        </a:spcAft>
                      </a:pPr>
                      <a:r>
                        <a:rPr lang="hu-HU" sz="16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6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i="1" kern="0">
                          <a:effectLst/>
                          <a:latin typeface="Calibri" panose="020F0502020204030204" pitchFamily="34" charset="0"/>
                          <a:ea typeface="Calibri" panose="020F0502020204030204" pitchFamily="34" charset="0"/>
                          <a:cs typeface="Calibri" panose="020F0502020204030204" pitchFamily="34" charset="0"/>
                        </a:rPr>
                        <a:t>környezetvédelmi civil szervezetek, közintézmények, lakosság, gazdálkodó szervezetek</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292763912"/>
                  </a:ext>
                </a:extLst>
              </a:tr>
              <a:tr h="1477680">
                <a:tc>
                  <a:txBody>
                    <a:bodyPr/>
                    <a:lstStyle/>
                    <a:p>
                      <a:pPr algn="l">
                        <a:lnSpc>
                          <a:spcPct val="107000"/>
                        </a:lnSpc>
                        <a:spcAft>
                          <a:spcPts val="800"/>
                        </a:spcAft>
                      </a:pPr>
                      <a:r>
                        <a:rPr lang="hu-HU" sz="16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Javaslat a feladat települési környezetvédelmi programokban való szerepeltetésére</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600" kern="0" dirty="0">
                          <a:effectLst/>
                          <a:latin typeface="Calibri" panose="020F0502020204030204" pitchFamily="34" charset="0"/>
                          <a:ea typeface="Calibri" panose="020F0502020204030204" pitchFamily="34" charset="0"/>
                          <a:cs typeface="Calibri" panose="020F0502020204030204" pitchFamily="34" charset="0"/>
                        </a:rPr>
                        <a:t>Helyi önkormányzati rendeletek véleményezése során az intézkedés tartalmának megfelelő javaslatok megfogalmazása</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61490" marR="6149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411015240"/>
                  </a:ext>
                </a:extLst>
              </a:tr>
            </a:tbl>
          </a:graphicData>
        </a:graphic>
      </p:graphicFrame>
    </p:spTree>
    <p:extLst>
      <p:ext uri="{BB962C8B-B14F-4D97-AF65-F5344CB8AC3E}">
        <p14:creationId xmlns:p14="http://schemas.microsoft.com/office/powerpoint/2010/main" val="104539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id="{D1ACB70E-AE8E-E06A-3615-AEE26DC5BD5A}"/>
              </a:ext>
            </a:extLst>
          </p:cNvPr>
          <p:cNvGraphicFramePr>
            <a:graphicFrameLocks noGrp="1"/>
          </p:cNvGraphicFramePr>
          <p:nvPr>
            <p:extLst>
              <p:ext uri="{D42A27DB-BD31-4B8C-83A1-F6EECF244321}">
                <p14:modId xmlns:p14="http://schemas.microsoft.com/office/powerpoint/2010/main" val="663884848"/>
              </p:ext>
            </p:extLst>
          </p:nvPr>
        </p:nvGraphicFramePr>
        <p:xfrm>
          <a:off x="0" y="0"/>
          <a:ext cx="9144000" cy="6858001"/>
        </p:xfrm>
        <a:graphic>
          <a:graphicData uri="http://schemas.openxmlformats.org/drawingml/2006/table">
            <a:tbl>
              <a:tblPr firstRow="1" firstCol="1" bandRow="1"/>
              <a:tblGrid>
                <a:gridCol w="1579161">
                  <a:extLst>
                    <a:ext uri="{9D8B030D-6E8A-4147-A177-3AD203B41FA5}">
                      <a16:colId xmlns:a16="http://schemas.microsoft.com/office/drawing/2014/main" val="2917931929"/>
                    </a:ext>
                  </a:extLst>
                </a:gridCol>
                <a:gridCol w="7564839">
                  <a:extLst>
                    <a:ext uri="{9D8B030D-6E8A-4147-A177-3AD203B41FA5}">
                      <a16:colId xmlns:a16="http://schemas.microsoft.com/office/drawing/2014/main" val="1116640067"/>
                    </a:ext>
                  </a:extLst>
                </a:gridCol>
              </a:tblGrid>
              <a:tr h="819536">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megnevezése</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b="1"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Magántulajdonban lévő zöldfelületek megóvását, minőségi fejlesztését célzó </a:t>
                      </a:r>
                      <a:r>
                        <a:rPr lang="hu-HU" sz="2400" b="1" kern="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szemléletformálás</a:t>
                      </a:r>
                      <a:endParaRPr lang="hu-HU" sz="2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solidFill>
                      <a:srgbClr val="246E37"/>
                    </a:solidFill>
                  </a:tcPr>
                </a:tc>
                <a:extLst>
                  <a:ext uri="{0D108BD9-81ED-4DB2-BD59-A6C34878D82A}">
                    <a16:rowId xmlns:a16="http://schemas.microsoft.com/office/drawing/2014/main" val="3881854391"/>
                  </a:ext>
                </a:extLst>
              </a:tr>
              <a:tr h="3208617">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Intézkedés tartalma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kertbarát körök kialakítása, meglévők támogatása pl. helyszín biztosításával, előadók meghívásával, települési rendezvényekre való meghívásával, pénzügyi támogatással;</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települési, vagy </a:t>
                      </a:r>
                      <a:r>
                        <a:rPr lang="hu-HU" sz="1800" kern="0" dirty="0" err="1">
                          <a:effectLst/>
                          <a:latin typeface="Calibri" panose="020F0502020204030204" pitchFamily="34" charset="0"/>
                          <a:ea typeface="Calibri" panose="020F0502020204030204" pitchFamily="34" charset="0"/>
                          <a:cs typeface="Calibri" panose="020F0502020204030204" pitchFamily="34" charset="0"/>
                        </a:rPr>
                        <a:t>mikrotérségi</a:t>
                      </a:r>
                      <a:r>
                        <a:rPr lang="hu-HU" sz="1800" kern="0" dirty="0">
                          <a:effectLst/>
                          <a:latin typeface="Calibri" panose="020F0502020204030204" pitchFamily="34" charset="0"/>
                          <a:ea typeface="Calibri" panose="020F0502020204030204" pitchFamily="34" charset="0"/>
                          <a:cs typeface="Calibri" panose="020F0502020204030204" pitchFamily="34" charset="0"/>
                        </a:rPr>
                        <a:t> szintű kertgondozási versenyek, mozgalmak kialakításának ösztönzése, amelyek az előző intézkedésnél felsorolt zöldfelület-gondozási megközelítéseket díjazza;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helyi cégekkel együttműködési programok kialakítása célzottan a zöldfelületek gondozásának, bővítésének témájában;</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Clr>
                          <a:srgbClr val="246E37"/>
                        </a:buClr>
                        <a:buFont typeface="Symbol" panose="05050102010706020507" pitchFamily="18" charset="2"/>
                        <a:buChar char=""/>
                      </a:pPr>
                      <a:r>
                        <a:rPr lang="hu-HU" sz="1800" kern="0" dirty="0">
                          <a:effectLst/>
                          <a:latin typeface="Calibri" panose="020F0502020204030204" pitchFamily="34" charset="0"/>
                          <a:ea typeface="Calibri" panose="020F0502020204030204" pitchFamily="34" charset="0"/>
                          <a:cs typeface="Calibri" panose="020F0502020204030204" pitchFamily="34" charset="0"/>
                        </a:rPr>
                        <a:t>oktatási intézményekkel együttműködésben kisebb helyi, </a:t>
                      </a:r>
                      <a:r>
                        <a:rPr lang="hu-HU" sz="1800" kern="0" dirty="0" err="1">
                          <a:effectLst/>
                          <a:latin typeface="Calibri" panose="020F0502020204030204" pitchFamily="34" charset="0"/>
                          <a:ea typeface="Calibri" panose="020F0502020204030204" pitchFamily="34" charset="0"/>
                          <a:cs typeface="Calibri" panose="020F0502020204030204" pitchFamily="34" charset="0"/>
                        </a:rPr>
                        <a:t>mikrotérségi</a:t>
                      </a:r>
                      <a:r>
                        <a:rPr lang="hu-HU" sz="1800" kern="0" dirty="0">
                          <a:effectLst/>
                          <a:latin typeface="Calibri" panose="020F0502020204030204" pitchFamily="34" charset="0"/>
                          <a:ea typeface="Calibri" panose="020F0502020204030204" pitchFamily="34" charset="0"/>
                          <a:cs typeface="Calibri" panose="020F0502020204030204" pitchFamily="34" charset="0"/>
                        </a:rPr>
                        <a:t> versenyek lebonyolítása, tankertek létesítése.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3775456977"/>
                  </a:ext>
                </a:extLst>
              </a:tr>
              <a:tr h="1153375">
                <a:tc>
                  <a:txBody>
                    <a:bodyPr/>
                    <a:lstStyle/>
                    <a:p>
                      <a:pPr algn="l">
                        <a:lnSpc>
                          <a:spcPct val="107000"/>
                        </a:lnSpc>
                        <a:spcAft>
                          <a:spcPts val="800"/>
                        </a:spcAft>
                      </a:pPr>
                      <a:r>
                        <a:rPr lang="hu-HU" sz="1800" b="1" u="sng" kern="0">
                          <a:solidFill>
                            <a:srgbClr val="FFFFFF"/>
                          </a:solidFill>
                          <a:effectLst/>
                          <a:latin typeface="Calibri" panose="020F0502020204030204" pitchFamily="34" charset="0"/>
                          <a:ea typeface="Calibri" panose="020F0502020204030204" pitchFamily="34" charset="0"/>
                          <a:cs typeface="Calibri" panose="020F0502020204030204" pitchFamily="34" charset="0"/>
                        </a:rPr>
                        <a:t>Felelős, </a:t>
                      </a:r>
                      <a:r>
                        <a:rPr lang="hu-HU" sz="1800" b="1" i="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közreműködő(k)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u="sng" kern="0">
                          <a:effectLst/>
                          <a:latin typeface="Calibri" panose="020F0502020204030204" pitchFamily="34" charset="0"/>
                          <a:ea typeface="Calibri" panose="020F0502020204030204" pitchFamily="34" charset="0"/>
                          <a:cs typeface="Calibri" panose="020F0502020204030204" pitchFamily="34" charset="0"/>
                        </a:rPr>
                        <a:t>Települési önkormányzatok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i="1" kern="0">
                          <a:effectLst/>
                          <a:latin typeface="Calibri" panose="020F0502020204030204" pitchFamily="34" charset="0"/>
                          <a:ea typeface="Calibri" panose="020F0502020204030204" pitchFamily="34" charset="0"/>
                          <a:cs typeface="Calibri" panose="020F0502020204030204" pitchFamily="34" charset="0"/>
                        </a:rPr>
                        <a:t>környezetvédelmi civil szervezetek, lakosság, gazdálkodó szervezetek, oktatási intézmények</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536772377"/>
                  </a:ext>
                </a:extLst>
              </a:tr>
              <a:tr h="1676473">
                <a:tc>
                  <a:txBody>
                    <a:bodyPr/>
                    <a:lstStyle/>
                    <a:p>
                      <a:pPr algn="l">
                        <a:lnSpc>
                          <a:spcPct val="107000"/>
                        </a:lnSpc>
                        <a:spcAft>
                          <a:spcPts val="800"/>
                        </a:spcAft>
                      </a:pPr>
                      <a:r>
                        <a:rPr lang="hu-HU" sz="1800" b="1" kern="0">
                          <a:solidFill>
                            <a:srgbClr val="FFFFFF"/>
                          </a:solidFill>
                          <a:effectLst/>
                          <a:latin typeface="Calibri" panose="020F0502020204030204" pitchFamily="34" charset="0"/>
                          <a:ea typeface="Calibri" panose="020F0502020204030204" pitchFamily="34" charset="0"/>
                          <a:cs typeface="Calibri" panose="020F0502020204030204" pitchFamily="34" charset="0"/>
                        </a:rPr>
                        <a:t>Vármegyei Önkormányzat feladata</a:t>
                      </a:r>
                      <a:endParaRPr lang="hu-HU"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9F6A"/>
                    </a:solidFill>
                  </a:tcPr>
                </a:tc>
                <a:tc>
                  <a:txBody>
                    <a:bodyPr/>
                    <a:lstStyle/>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Kezdeményezés települési önkormányzatok felé;</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Javaslat a feladat települési környezetvédelmi programokban való szerepeltetésére</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800"/>
                        </a:spcAft>
                      </a:pPr>
                      <a:r>
                        <a:rPr lang="hu-HU" sz="1800" kern="0" dirty="0">
                          <a:effectLst/>
                          <a:latin typeface="Calibri" panose="020F0502020204030204" pitchFamily="34" charset="0"/>
                          <a:ea typeface="Calibri" panose="020F0502020204030204" pitchFamily="34" charset="0"/>
                          <a:cs typeface="Calibri" panose="020F0502020204030204" pitchFamily="34" charset="0"/>
                        </a:rPr>
                        <a:t>Igény esetén közreműködés a helyi kezdeményezések közti kapcsolat kiépítésére, elmélyítésére, jó gyakorlatok megosztása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246E37"/>
                      </a:solidFill>
                      <a:prstDash val="solid"/>
                      <a:round/>
                      <a:headEnd type="none" w="med" len="med"/>
                      <a:tailEnd type="none" w="med" len="med"/>
                    </a:lnL>
                    <a:lnR w="12700" cap="flat" cmpd="sng" algn="ctr">
                      <a:solidFill>
                        <a:srgbClr val="246E37"/>
                      </a:solidFill>
                      <a:prstDash val="solid"/>
                      <a:round/>
                      <a:headEnd type="none" w="med" len="med"/>
                      <a:tailEnd type="none" w="med" len="med"/>
                    </a:lnR>
                    <a:lnT w="12700" cap="flat" cmpd="sng" algn="ctr">
                      <a:solidFill>
                        <a:srgbClr val="246E37"/>
                      </a:solidFill>
                      <a:prstDash val="solid"/>
                      <a:round/>
                      <a:headEnd type="none" w="med" len="med"/>
                      <a:tailEnd type="none" w="med" len="med"/>
                    </a:lnT>
                    <a:lnB w="12700" cap="flat" cmpd="sng" algn="ctr">
                      <a:solidFill>
                        <a:srgbClr val="246E37"/>
                      </a:solidFill>
                      <a:prstDash val="solid"/>
                      <a:round/>
                      <a:headEnd type="none" w="med" len="med"/>
                      <a:tailEnd type="none" w="med" len="med"/>
                    </a:lnB>
                  </a:tcPr>
                </a:tc>
                <a:extLst>
                  <a:ext uri="{0D108BD9-81ED-4DB2-BD59-A6C34878D82A}">
                    <a16:rowId xmlns:a16="http://schemas.microsoft.com/office/drawing/2014/main" val="2235890424"/>
                  </a:ext>
                </a:extLst>
              </a:tr>
            </a:tbl>
          </a:graphicData>
        </a:graphic>
      </p:graphicFrame>
    </p:spTree>
    <p:extLst>
      <p:ext uri="{BB962C8B-B14F-4D97-AF65-F5344CB8AC3E}">
        <p14:creationId xmlns:p14="http://schemas.microsoft.com/office/powerpoint/2010/main" val="247461948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7B0BC93A1708B543B91BBBB33C0DB963" ma:contentTypeVersion="17" ma:contentTypeDescription="Új dokumentum létrehozása." ma:contentTypeScope="" ma:versionID="d601e3e1f768b01ab805d4d4bb6e234e">
  <xsd:schema xmlns:xsd="http://www.w3.org/2001/XMLSchema" xmlns:xs="http://www.w3.org/2001/XMLSchema" xmlns:p="http://schemas.microsoft.com/office/2006/metadata/properties" xmlns:ns2="541f0c58-facf-49fc-aa5f-287c66f8f9dc" xmlns:ns3="64a5ee56-b7f6-4d7f-a66d-177ce2ef4ab3" targetNamespace="http://schemas.microsoft.com/office/2006/metadata/properties" ma:root="true" ma:fieldsID="39ce1d62692072805d0ca147cfe69b65" ns2:_="" ns3:_="">
    <xsd:import namespace="541f0c58-facf-49fc-aa5f-287c66f8f9dc"/>
    <xsd:import namespace="64a5ee56-b7f6-4d7f-a66d-177ce2ef4a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f0c58-facf-49fc-aa5f-287c66f8f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Képcímkék" ma:readOnly="false" ma:fieldId="{5cf76f15-5ced-4ddc-b409-7134ff3c332f}" ma:taxonomyMulti="true" ma:sspId="739d5a4f-7ace-4f49-bd74-1c0caed906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a5ee56-b7f6-4d7f-a66d-177ce2ef4ab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40d9214-8e5b-4dae-8e3a-16ea61bbda36}" ma:internalName="TaxCatchAll" ma:showField="CatchAllData" ma:web="64a5ee56-b7f6-4d7f-a66d-177ce2ef4ab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1f0c58-facf-49fc-aa5f-287c66f8f9dc">
      <Terms xmlns="http://schemas.microsoft.com/office/infopath/2007/PartnerControls"/>
    </lcf76f155ced4ddcb4097134ff3c332f>
    <TaxCatchAll xmlns="64a5ee56-b7f6-4d7f-a66d-177ce2ef4ab3" xsi:nil="true"/>
  </documentManagement>
</p:properties>
</file>

<file path=customXml/itemProps1.xml><?xml version="1.0" encoding="utf-8"?>
<ds:datastoreItem xmlns:ds="http://schemas.openxmlformats.org/officeDocument/2006/customXml" ds:itemID="{7351F7B2-59A3-4EBD-839A-5FE1BC7ED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f0c58-facf-49fc-aa5f-287c66f8f9dc"/>
    <ds:schemaRef ds:uri="64a5ee56-b7f6-4d7f-a66d-177ce2ef4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EFBD4-FF55-4592-A89B-0CCE91BD3A80}">
  <ds:schemaRefs>
    <ds:schemaRef ds:uri="http://schemas.microsoft.com/sharepoint/v3/contenttype/forms"/>
  </ds:schemaRefs>
</ds:datastoreItem>
</file>

<file path=customXml/itemProps3.xml><?xml version="1.0" encoding="utf-8"?>
<ds:datastoreItem xmlns:ds="http://schemas.openxmlformats.org/officeDocument/2006/customXml" ds:itemID="{4FF951FE-6FDD-4B86-B493-0B102BEDD13E}">
  <ds:schemaRefs>
    <ds:schemaRef ds:uri="http://schemas.microsoft.com/office/2006/metadata/properties"/>
    <ds:schemaRef ds:uri="http://schemas.microsoft.com/office/infopath/2007/PartnerControls"/>
    <ds:schemaRef ds:uri="541f0c58-facf-49fc-aa5f-287c66f8f9dc"/>
    <ds:schemaRef ds:uri="64a5ee56-b7f6-4d7f-a66d-177ce2ef4ab3"/>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1025</TotalTime>
  <Words>4622</Words>
  <Application>Microsoft Office PowerPoint</Application>
  <PresentationFormat>Diavetítés a képernyőre (4:3 oldalarány)</PresentationFormat>
  <Paragraphs>434</Paragraphs>
  <Slides>40</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40</vt:i4>
      </vt:variant>
    </vt:vector>
  </HeadingPairs>
  <TitlesOfParts>
    <vt:vector size="45" baseType="lpstr">
      <vt:lpstr>Arial</vt:lpstr>
      <vt:lpstr>Calibri</vt:lpstr>
      <vt:lpstr>Calibri Light</vt:lpstr>
      <vt:lpstr>Symbol</vt:lpstr>
      <vt:lpstr>Office-téma</vt:lpstr>
      <vt:lpstr>Éghajlatvédelmi szempontok érvényesítése Veszprém vármegye  Környezetvédelmi Programjának  megújítása során</vt:lpstr>
      <vt:lpstr>5. Nemzeti Környezetvédelmi Program</vt:lpstr>
      <vt:lpstr>Települési és vármegyei környezetvédelmi programok szabályozási háttere</vt:lpstr>
      <vt:lpstr>Települési környezetvédelmi programok szabályozási háttere</vt:lpstr>
      <vt:lpstr>Veszprém Vármegye Környezetvédelmi Program megújítása</vt:lpstr>
      <vt:lpstr>ZÖLDFELÜLETEK VÉDELME, FEJLESZTÉSE</vt:lpstr>
      <vt:lpstr>PowerPoint-bemutató</vt:lpstr>
      <vt:lpstr>PowerPoint-bemutató</vt:lpstr>
      <vt:lpstr>PowerPoint-bemutató</vt:lpstr>
      <vt:lpstr>PowerPoint-bemutató</vt:lpstr>
      <vt:lpstr>PowerPoint-bemutató</vt:lpstr>
      <vt:lpstr>TALAJOK VÉDELME ÉS FENNTARTHATÓ HASZNÁLATA</vt:lpstr>
      <vt:lpstr>PowerPoint-bemutató</vt:lpstr>
      <vt:lpstr>IVÓVÍZELLÁTÁS</vt:lpstr>
      <vt:lpstr>PowerPoint-bemutató</vt:lpstr>
      <vt:lpstr>PowerPoint-bemutató</vt:lpstr>
      <vt:lpstr>TELEPÜLÉSI CSAPADÉKVÍZ-GAZDÁLKODÁS</vt:lpstr>
      <vt:lpstr>PowerPoint-bemutató</vt:lpstr>
      <vt:lpstr>ÁR- ÉS BELVÍZGAZDÁLKODÁS</vt:lpstr>
      <vt:lpstr>PowerPoint-bemutató</vt:lpstr>
      <vt:lpstr>PowerPoint-bemutató</vt:lpstr>
      <vt:lpstr>TERMÉSZET- és tájvédelem</vt:lpstr>
      <vt:lpstr>PowerPoint-bemutató</vt:lpstr>
      <vt:lpstr>PowerPoint-bemutató</vt:lpstr>
      <vt:lpstr>PowerPoint-bemutató</vt:lpstr>
      <vt:lpstr>ÜVEGHÁZHATÁSÚ GÁZOK KIBOCSÁTÁSÁNAK CSÖKKENTÉSE</vt:lpstr>
      <vt:lpstr>PowerPoint-bemutató</vt:lpstr>
      <vt:lpstr>PowerPoint-bemutató</vt:lpstr>
      <vt:lpstr>PowerPoint-bemutató</vt:lpstr>
      <vt:lpstr>PowerPoint-bemutató</vt:lpstr>
      <vt:lpstr>PowerPoint-bemutató</vt:lpstr>
      <vt:lpstr>KÖZLEKEDÉS- ÉS SZÁLLÍTÁSSZERVEZÉS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Eszter Dobozi</dc:creator>
  <cp:lastModifiedBy>Balázs Fehér</cp:lastModifiedBy>
  <cp:revision>2</cp:revision>
  <dcterms:created xsi:type="dcterms:W3CDTF">2023-07-04T07:41:57Z</dcterms:created>
  <dcterms:modified xsi:type="dcterms:W3CDTF">2023-11-08T15:41:42Z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0x0101007B0BC93A1708B543B91BBBB33C0DB963</vt:lpwstr>
  </property>
  <property fmtid="{D5CDD505-2E9C-101B-9397-08002B2CF9AE}" pid="3" name="MediaServiceImageTags">
    <vt:lpwstr/>
  </property>
</Properties>
</file>