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259" r:id="rId3"/>
    <p:sldId id="262" r:id="rId4"/>
    <p:sldId id="266" r:id="rId5"/>
    <p:sldId id="264" r:id="rId6"/>
    <p:sldId id="267" r:id="rId7"/>
    <p:sldId id="268" r:id="rId8"/>
    <p:sldId id="269" r:id="rId9"/>
    <p:sldId id="265" r:id="rId10"/>
    <p:sldId id="270" r:id="rId11"/>
    <p:sldId id="263" r:id="rId12"/>
    <p:sldId id="271" r:id="rId13"/>
    <p:sldId id="272" r:id="rId14"/>
    <p:sldId id="273" r:id="rId15"/>
    <p:sldId id="274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FF"/>
    <a:srgbClr val="3236DE"/>
    <a:srgbClr val="393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37C5B-4AB1-4D5C-9349-1E4742B05C8C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D5A0-16D3-4A3B-ACC0-DFBC3207AE3A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41FD-8BD3-4ABF-9962-EFB760774989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77EC-393F-42C1-96D8-1BFCA8BA2AC6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BFB89-1A55-4510-A9DE-821524920744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036D-AAED-4507-B8F8-F1EAF3054D11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7F5D-DA1C-42CC-956C-2C3B9FA61D3D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8F3AC-DF73-4587-AF6C-7810005CCFEA}" type="datetime1">
              <a:rPr lang="hu-HU" smtClean="0"/>
              <a:pPr/>
              <a:t>2021. 10. 01.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KEHOP-1.2.0-15-2016-00016 Veszprém Megyei Klímastratégia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6840760" cy="2808312"/>
          </a:xfrm>
        </p:spPr>
        <p:txBody>
          <a:bodyPr/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KEHOP-1.2.0-15-2016-00016 azonosítószámú, </a:t>
            </a:r>
            <a:b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„Veszprém Megyei Klímastratégia” című projekt bemutatása</a:t>
            </a:r>
            <a:br>
              <a:rPr lang="hu-HU" sz="3200" dirty="0">
                <a:latin typeface="Book Antiqua" pitchFamily="18" charset="0"/>
              </a:rPr>
            </a:br>
            <a:endParaRPr lang="hu-HU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589588"/>
            <a:ext cx="810039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hu-HU" altLang="hu-HU" sz="2400" dirty="0">
                <a:solidFill>
                  <a:schemeClr val="bg1"/>
                </a:solidFill>
                <a:latin typeface="+mj-lt"/>
              </a:rPr>
              <a:t>Takács Balázs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158631"/>
            <a:ext cx="7164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hu-HU" altLang="hu-HU" dirty="0">
                <a:solidFill>
                  <a:schemeClr val="bg1"/>
                </a:solidFill>
                <a:latin typeface="+mj-lt"/>
              </a:rPr>
              <a:t>Veszprém, 2017. április 25. 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Az előadás vázlata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  <a:endParaRPr lang="hu-H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188" y="1643063"/>
            <a:ext cx="777240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Pályázati alapadatok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Célok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Platform szerepe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Mérföldkövek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Eredmények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38" y="4149080"/>
            <a:ext cx="4572000" cy="647700"/>
          </a:xfrm>
          <a:prstGeom prst="rect">
            <a:avLst/>
          </a:prstGeom>
          <a:noFill/>
          <a:ln w="63500">
            <a:solidFill>
              <a:srgbClr val="00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0814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Mérföldkövek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5602"/>
            <a:ext cx="8209284" cy="5111750"/>
          </a:xfrm>
        </p:spPr>
        <p:txBody>
          <a:bodyPr/>
          <a:lstStyle/>
          <a:p>
            <a:pPr marL="514350" lvl="1" indent="-514350">
              <a:buSzPct val="75000"/>
              <a:buFont typeface="+mj-lt"/>
              <a:buAutoNum type="arabicPeriod"/>
            </a:pPr>
            <a:r>
              <a:rPr lang="hu-HU" dirty="0"/>
              <a:t>A projekt megalapozó szakasza lezárult. </a:t>
            </a:r>
            <a:br>
              <a:rPr lang="hu-HU" dirty="0"/>
            </a:br>
            <a:r>
              <a:rPr lang="hu-HU" dirty="0"/>
              <a:t>Projektmenedzsment szervezet felállt.</a:t>
            </a:r>
            <a:br>
              <a:rPr lang="hu-HU" dirty="0"/>
            </a:br>
            <a:r>
              <a:rPr lang="hu-HU" dirty="0"/>
              <a:t>Megvalósíthatósági tanulmány elkészült. </a:t>
            </a:r>
            <a:br>
              <a:rPr lang="hu-HU" dirty="0"/>
            </a:br>
            <a:r>
              <a:rPr lang="hu-HU" dirty="0"/>
              <a:t>Határideje: 2017.03.31.</a:t>
            </a:r>
          </a:p>
          <a:p>
            <a:pPr marL="514350" lvl="1" indent="-514350">
              <a:buClr>
                <a:schemeClr val="tx2"/>
              </a:buClr>
              <a:buSzPct val="75000"/>
              <a:buFont typeface="+mj-lt"/>
              <a:buAutoNum type="arabicPeriod"/>
            </a:pPr>
            <a:endParaRPr lang="hu-HU" dirty="0"/>
          </a:p>
          <a:p>
            <a:pPr marL="514350" lvl="1" indent="-514350">
              <a:buSzPct val="75000"/>
              <a:buFont typeface="+mj-lt"/>
              <a:buAutoNum type="arabicPeriod"/>
            </a:pPr>
            <a:r>
              <a:rPr lang="hu-HU" dirty="0"/>
              <a:t>Megalakul a megyei éghajlat-változási platform. </a:t>
            </a:r>
            <a:br>
              <a:rPr lang="hu-HU" dirty="0"/>
            </a:br>
            <a:r>
              <a:rPr lang="hu-HU" dirty="0"/>
              <a:t>Platform titkárság megkezdte működését. </a:t>
            </a:r>
            <a:br>
              <a:rPr lang="hu-HU" dirty="0"/>
            </a:br>
            <a:r>
              <a:rPr lang="hu-HU" dirty="0"/>
              <a:t>Elhelyezésre kerül a „C” típusú tájékoztató tábla. </a:t>
            </a:r>
            <a:br>
              <a:rPr lang="hu-HU" dirty="0"/>
            </a:br>
            <a:r>
              <a:rPr lang="hu-HU" dirty="0"/>
              <a:t>Határideje: 2017.04.28.</a:t>
            </a:r>
          </a:p>
          <a:p>
            <a:pPr marL="514350" lvl="1" indent="-514350">
              <a:lnSpc>
                <a:spcPct val="90000"/>
              </a:lnSpc>
              <a:buClr>
                <a:schemeClr val="tx2"/>
              </a:buClr>
              <a:buSzPct val="75000"/>
              <a:buFont typeface="+mj-lt"/>
              <a:buAutoNum type="arabicPeriod"/>
            </a:pPr>
            <a:endParaRPr lang="hu-HU" altLang="hu-HU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1348227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Mérföldkövek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09284" cy="5111750"/>
          </a:xfrm>
        </p:spPr>
        <p:txBody>
          <a:bodyPr>
            <a:normAutofit/>
          </a:bodyPr>
          <a:lstStyle/>
          <a:p>
            <a:pPr marL="514350" lvl="1" indent="-514350">
              <a:lnSpc>
                <a:spcPct val="90000"/>
              </a:lnSpc>
              <a:buSzPct val="75000"/>
              <a:buFont typeface="+mj-lt"/>
              <a:buAutoNum type="arabicPeriod" startAt="3"/>
            </a:pPr>
            <a:r>
              <a:rPr lang="hu-HU" dirty="0"/>
              <a:t>A klímastratégia első véleményezési változata elkészül, megtörténik az első konferencia lebonyolítása. </a:t>
            </a:r>
            <a:br>
              <a:rPr lang="hu-HU" dirty="0"/>
            </a:br>
            <a:r>
              <a:rPr lang="hu-HU" dirty="0"/>
              <a:t>Határideje: 2017.09.29.</a:t>
            </a:r>
          </a:p>
          <a:p>
            <a:pPr marL="514350" lvl="1" indent="-514350">
              <a:lnSpc>
                <a:spcPct val="90000"/>
              </a:lnSpc>
              <a:buSzPct val="75000"/>
              <a:buFont typeface="+mj-lt"/>
              <a:buAutoNum type="arabicPeriod" startAt="3"/>
            </a:pPr>
            <a:endParaRPr lang="hu-HU" sz="1000" dirty="0"/>
          </a:p>
          <a:p>
            <a:pPr marL="514350" lvl="1" indent="-514350">
              <a:lnSpc>
                <a:spcPct val="90000"/>
              </a:lnSpc>
              <a:buSzPct val="75000"/>
              <a:buFont typeface="+mj-lt"/>
              <a:buAutoNum type="arabicPeriod" startAt="3"/>
            </a:pPr>
            <a:r>
              <a:rPr lang="hu-HU" dirty="0"/>
              <a:t>3 darab tematikus </a:t>
            </a:r>
            <a:r>
              <a:rPr lang="hu-HU" dirty="0" err="1"/>
              <a:t>workshop</a:t>
            </a:r>
            <a:r>
              <a:rPr lang="hu-HU" dirty="0"/>
              <a:t> kerül megrendezésre.</a:t>
            </a:r>
            <a:br>
              <a:rPr lang="hu-HU" dirty="0"/>
            </a:br>
            <a:r>
              <a:rPr lang="hu-HU" dirty="0"/>
              <a:t>Határideje: 2017.10.30.</a:t>
            </a:r>
          </a:p>
          <a:p>
            <a:pPr marL="514350" lvl="1" indent="-514350">
              <a:lnSpc>
                <a:spcPct val="90000"/>
              </a:lnSpc>
              <a:buSzPct val="75000"/>
              <a:buFont typeface="+mj-lt"/>
              <a:buAutoNum type="arabicPeriod" startAt="3"/>
            </a:pPr>
            <a:endParaRPr lang="hu-HU" sz="1000" dirty="0"/>
          </a:p>
          <a:p>
            <a:pPr marL="514350" lvl="1" indent="-514350">
              <a:lnSpc>
                <a:spcPct val="90000"/>
              </a:lnSpc>
              <a:buSzPct val="75000"/>
              <a:buFont typeface="+mj-lt"/>
              <a:buAutoNum type="arabicPeriod" startAt="3"/>
            </a:pPr>
            <a:r>
              <a:rPr lang="hu-HU" dirty="0"/>
              <a:t>Megtartásra kerül a második konferencia, </a:t>
            </a:r>
            <a:br>
              <a:rPr lang="hu-HU" dirty="0"/>
            </a:br>
            <a:r>
              <a:rPr lang="hu-HU" dirty="0"/>
              <a:t>az első klímavédelmi előadás, és a </a:t>
            </a:r>
            <a:br>
              <a:rPr lang="hu-HU" dirty="0"/>
            </a:br>
            <a:r>
              <a:rPr lang="hu-HU" dirty="0"/>
              <a:t>családi klímanap.</a:t>
            </a:r>
            <a:br>
              <a:rPr lang="hu-HU" dirty="0"/>
            </a:br>
            <a:r>
              <a:rPr lang="hu-HU" dirty="0"/>
              <a:t>Határideje: 2018.01.31.</a:t>
            </a:r>
          </a:p>
          <a:p>
            <a:pPr marL="514350" lvl="1" indent="-514350">
              <a:lnSpc>
                <a:spcPct val="90000"/>
              </a:lnSpc>
              <a:buClr>
                <a:schemeClr val="tx2"/>
              </a:buClr>
              <a:buSzPct val="75000"/>
              <a:buFont typeface="+mj-lt"/>
              <a:buAutoNum type="arabicPeriod" startAt="3"/>
            </a:pPr>
            <a:endParaRPr lang="hu-HU" dirty="0"/>
          </a:p>
          <a:p>
            <a:pPr marL="514350" lvl="1" indent="-514350">
              <a:lnSpc>
                <a:spcPct val="90000"/>
              </a:lnSpc>
              <a:buClr>
                <a:schemeClr val="tx2"/>
              </a:buClr>
              <a:buSzPct val="75000"/>
              <a:buFont typeface="+mj-lt"/>
              <a:buAutoNum type="arabicPeriod" startAt="3"/>
            </a:pPr>
            <a:endParaRPr lang="hu-HU" altLang="hu-HU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51021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Mérföldkövek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1438"/>
            <a:ext cx="7560840" cy="5111750"/>
          </a:xfrm>
        </p:spPr>
        <p:txBody>
          <a:bodyPr/>
          <a:lstStyle/>
          <a:p>
            <a:pPr marL="514350" lvl="1" indent="-514350">
              <a:buSzPct val="75000"/>
              <a:buFont typeface="+mj-lt"/>
              <a:buAutoNum type="arabicPeriod" startAt="6"/>
            </a:pPr>
            <a:r>
              <a:rPr lang="hu-HU" dirty="0"/>
              <a:t> - Elkészül és elfogadásra kerül a Veszprém Megyei 	Klímastratégia, </a:t>
            </a:r>
            <a:br>
              <a:rPr lang="hu-HU" dirty="0"/>
            </a:br>
            <a:r>
              <a:rPr lang="hu-HU" dirty="0"/>
              <a:t> - második klímavédelmi előadás megtartásra kerül, </a:t>
            </a:r>
            <a:br>
              <a:rPr lang="hu-HU" dirty="0"/>
            </a:br>
            <a:r>
              <a:rPr lang="hu-HU" dirty="0"/>
              <a:t> - a 16-24 évesek számára a megyei klímakonferencia lebonyolításra kerül, </a:t>
            </a:r>
            <a:br>
              <a:rPr lang="hu-HU" dirty="0"/>
            </a:br>
            <a:r>
              <a:rPr lang="hu-HU" dirty="0"/>
              <a:t> - a nyilvánosság keretében vállalt feladatok teljesülnek, </a:t>
            </a:r>
            <a:br>
              <a:rPr lang="hu-HU" dirty="0"/>
            </a:br>
            <a:r>
              <a:rPr lang="hu-HU" dirty="0"/>
              <a:t> - megtörténik a projekt fizikai és pénzügyi lezárása.</a:t>
            </a:r>
            <a:br>
              <a:rPr lang="hu-HU" dirty="0"/>
            </a:br>
            <a:r>
              <a:rPr lang="hu-HU" dirty="0"/>
              <a:t>Határideje: 2018.03.30.</a:t>
            </a:r>
          </a:p>
          <a:p>
            <a:pPr marL="514350" lvl="1" indent="-514350">
              <a:lnSpc>
                <a:spcPct val="90000"/>
              </a:lnSpc>
              <a:buClr>
                <a:schemeClr val="tx2"/>
              </a:buClr>
              <a:buSzPct val="75000"/>
              <a:buFont typeface="+mj-lt"/>
              <a:buAutoNum type="arabicPeriod" startAt="6"/>
            </a:pPr>
            <a:endParaRPr lang="hu-HU" dirty="0"/>
          </a:p>
          <a:p>
            <a:pPr marL="514350" lvl="1" indent="-514350">
              <a:lnSpc>
                <a:spcPct val="90000"/>
              </a:lnSpc>
              <a:buClr>
                <a:schemeClr val="tx2"/>
              </a:buClr>
              <a:buSzPct val="75000"/>
              <a:buFont typeface="+mj-lt"/>
              <a:buAutoNum type="arabicPeriod" startAt="6"/>
            </a:pPr>
            <a:endParaRPr lang="hu-HU" altLang="hu-HU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2832165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Az előadás vázlata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  <a:endParaRPr lang="hu-H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188" y="1643063"/>
            <a:ext cx="777240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Pályázati alapadatok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Célok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Platform szerepe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Mérföldkövek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Eredmények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38" y="5013176"/>
            <a:ext cx="4572000" cy="647700"/>
          </a:xfrm>
          <a:prstGeom prst="rect">
            <a:avLst/>
          </a:prstGeom>
          <a:noFill/>
          <a:ln w="63500">
            <a:solidFill>
              <a:srgbClr val="00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29094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Eredmények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1438"/>
            <a:ext cx="7560840" cy="5111750"/>
          </a:xfrm>
        </p:spPr>
        <p:txBody>
          <a:bodyPr>
            <a:normAutofit/>
          </a:bodyPr>
          <a:lstStyle/>
          <a:p>
            <a:pPr marL="514350" lvl="1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hu-HU" dirty="0"/>
              <a:t>Műszaki-szakmai eredmények:</a:t>
            </a:r>
          </a:p>
          <a:p>
            <a:pPr marL="914400" lvl="2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hu-HU" dirty="0"/>
              <a:t>Elkészült a projekt megvalósíthatósági tanulmánya,</a:t>
            </a:r>
          </a:p>
          <a:p>
            <a:pPr marL="914400" lvl="2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hu-HU" dirty="0"/>
              <a:t>platform titkárság 2 fővel megkezdte munkáját,</a:t>
            </a:r>
          </a:p>
          <a:p>
            <a:pPr marL="914400" lvl="2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hu-HU" dirty="0"/>
              <a:t>megyei éghajlat-változási platform létrejön,</a:t>
            </a:r>
          </a:p>
          <a:p>
            <a:pPr marL="914400" lvl="2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hu-HU" dirty="0"/>
              <a:t>elkészül Veszprém megye klímastratégiája.</a:t>
            </a:r>
          </a:p>
          <a:p>
            <a:pPr marL="914400" lvl="2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endParaRPr lang="hu-HU" dirty="0"/>
          </a:p>
          <a:p>
            <a:pPr marL="514350" lvl="1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hu-HU" dirty="0"/>
              <a:t>Monitoring mutatók:</a:t>
            </a:r>
          </a:p>
          <a:p>
            <a:pPr marL="914400" lvl="2" indent="-514350"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</a:pPr>
            <a:r>
              <a:rPr lang="hu-HU" dirty="0"/>
              <a:t>Klíma-alkalmazkodással kapcsolatos szemléletformálási akciókban aktívan résztvevő lakosság száma: 2000 fő</a:t>
            </a:r>
          </a:p>
          <a:p>
            <a:pPr marL="514350" lvl="1" indent="-514350">
              <a:lnSpc>
                <a:spcPct val="90000"/>
              </a:lnSpc>
              <a:buClr>
                <a:schemeClr val="tx2"/>
              </a:buClr>
              <a:buSzPct val="75000"/>
              <a:buFont typeface="+mj-lt"/>
              <a:buAutoNum type="arabicPeriod" startAt="6"/>
            </a:pPr>
            <a:endParaRPr lang="hu-HU" dirty="0"/>
          </a:p>
          <a:p>
            <a:pPr marL="514350" lvl="1" indent="-514350">
              <a:lnSpc>
                <a:spcPct val="90000"/>
              </a:lnSpc>
              <a:buClr>
                <a:schemeClr val="tx2"/>
              </a:buClr>
              <a:buSzPct val="75000"/>
              <a:buFont typeface="+mj-lt"/>
              <a:buAutoNum type="arabicPeriod" startAt="6"/>
            </a:pPr>
            <a:endParaRPr lang="hu-HU" altLang="hu-HU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4286519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1492" y="4581128"/>
            <a:ext cx="5264604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hu-HU" altLang="hu-HU" sz="2400" u="sng" dirty="0" err="1">
                <a:solidFill>
                  <a:schemeClr val="bg1"/>
                </a:solidFill>
                <a:latin typeface="Arial" charset="0"/>
              </a:rPr>
              <a:t>klimastrategia</a:t>
            </a:r>
            <a:r>
              <a:rPr lang="hu-HU" altLang="hu-HU" sz="2400" u="sng" dirty="0">
                <a:solidFill>
                  <a:schemeClr val="bg1"/>
                </a:solidFill>
                <a:latin typeface="Arial" charset="0"/>
              </a:rPr>
              <a:t>@</a:t>
            </a:r>
            <a:r>
              <a:rPr lang="hu-HU" altLang="hu-HU" sz="2400" u="sng" dirty="0" err="1">
                <a:solidFill>
                  <a:schemeClr val="bg1"/>
                </a:solidFill>
                <a:latin typeface="Arial" charset="0"/>
              </a:rPr>
              <a:t>vpmegye.hu</a:t>
            </a:r>
            <a:endParaRPr lang="hu-HU" altLang="hu-HU" sz="2400" u="sng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Az előadás vázlata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  <a:endParaRPr lang="hu-H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188" y="1643063"/>
            <a:ext cx="777240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Pályázati alapadatok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Célok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Platform szerepe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Mérföldkövek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Eredmények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38" y="1571625"/>
            <a:ext cx="4572000" cy="647700"/>
          </a:xfrm>
          <a:prstGeom prst="rect">
            <a:avLst/>
          </a:prstGeom>
          <a:noFill/>
          <a:ln w="63500">
            <a:solidFill>
              <a:srgbClr val="00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latin typeface="+mj-lt"/>
              </a:rPr>
              <a:t>Pályázati alapadatok</a:t>
            </a:r>
            <a:endParaRPr lang="hu-HU" dirty="0">
              <a:latin typeface="+mj-l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760"/>
            <a:ext cx="6985148" cy="5111750"/>
          </a:xfrm>
        </p:spPr>
        <p:txBody>
          <a:bodyPr>
            <a:normAutofit fontScale="85000" lnSpcReduction="20000"/>
          </a:bodyPr>
          <a:lstStyle/>
          <a:p>
            <a:pPr marL="342900" lvl="1" indent="-342900" eaLnBrk="1" hangingPunct="1"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dirty="0"/>
              <a:t>Pályázati konstrukció: </a:t>
            </a:r>
            <a:br>
              <a:rPr lang="hu-HU" altLang="hu-HU" dirty="0"/>
            </a:br>
            <a:r>
              <a:rPr lang="hu-HU" altLang="hu-HU" dirty="0"/>
              <a:t>	</a:t>
            </a:r>
            <a:r>
              <a:rPr lang="hu-HU" altLang="hu-HU" i="1" dirty="0"/>
              <a:t>„</a:t>
            </a:r>
            <a:r>
              <a:rPr lang="hu-HU" i="1" dirty="0"/>
              <a:t>KEHOP-1.2.0-15 - Klímastratégiák 	kidolgozásához kapcsolódó módszertan- 	és kapacitásfejlesztés, valamint 	szemléletformálás” </a:t>
            </a:r>
            <a:endParaRPr lang="hu-HU" altLang="hu-HU" i="1" dirty="0"/>
          </a:p>
          <a:p>
            <a:pPr marL="342900" lvl="1" indent="-342900" eaLnBrk="1" hangingPunct="1">
              <a:spcBef>
                <a:spcPts val="12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dirty="0"/>
              <a:t>Pályázó neve: </a:t>
            </a:r>
            <a:br>
              <a:rPr lang="hu-HU" altLang="hu-HU" dirty="0"/>
            </a:br>
            <a:r>
              <a:rPr lang="hu-HU" altLang="hu-HU" dirty="0"/>
              <a:t>	</a:t>
            </a:r>
            <a:r>
              <a:rPr lang="hu-HU" altLang="hu-HU" i="1" dirty="0"/>
              <a:t>Veszprém Megyei Önkormányzat</a:t>
            </a:r>
          </a:p>
          <a:p>
            <a:pPr marL="342900" lvl="1" indent="-342900" eaLnBrk="1" hangingPunct="1">
              <a:spcBef>
                <a:spcPts val="12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dirty="0"/>
              <a:t>Elnyert támogatás: </a:t>
            </a:r>
            <a:r>
              <a:rPr lang="hu-HU" altLang="hu-HU" i="1" dirty="0"/>
              <a:t>30.000.000 Ft</a:t>
            </a:r>
          </a:p>
          <a:p>
            <a:pPr marL="342900" lvl="1" indent="-342900" eaLnBrk="1" hangingPunct="1">
              <a:spcBef>
                <a:spcPts val="12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dirty="0"/>
              <a:t>Támogatási intenzitás: </a:t>
            </a:r>
            <a:r>
              <a:rPr lang="hu-HU" altLang="hu-HU" i="1" dirty="0"/>
              <a:t>100 %</a:t>
            </a:r>
          </a:p>
          <a:p>
            <a:pPr marL="342900" lvl="1" indent="-342900" eaLnBrk="1" hangingPunct="1">
              <a:spcBef>
                <a:spcPts val="12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dirty="0"/>
              <a:t>Előkészítési szakasz: </a:t>
            </a:r>
          </a:p>
          <a:p>
            <a:pPr marL="342900" lvl="1" indent="-342900" eaLnBrk="1" hangingPunct="1">
              <a:spcBef>
                <a:spcPts val="1200"/>
              </a:spcBef>
              <a:buClr>
                <a:schemeClr val="tx2"/>
              </a:buClr>
              <a:buSzPct val="75000"/>
              <a:buNone/>
            </a:pPr>
            <a:r>
              <a:rPr lang="hu-HU" altLang="hu-HU" i="1" dirty="0"/>
              <a:t>		2016.10.03-2017.03.31.</a:t>
            </a:r>
          </a:p>
          <a:p>
            <a:pPr marL="342900" lvl="1" indent="-342900" eaLnBrk="1" hangingPunct="1">
              <a:spcBef>
                <a:spcPts val="12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dirty="0"/>
              <a:t>Megvalósítási időszak: </a:t>
            </a:r>
            <a:br>
              <a:rPr lang="hu-HU" altLang="hu-HU" dirty="0"/>
            </a:br>
            <a:r>
              <a:rPr lang="hu-HU" altLang="hu-HU" dirty="0"/>
              <a:t>	</a:t>
            </a:r>
            <a:r>
              <a:rPr lang="hu-HU" altLang="hu-HU" i="1" dirty="0"/>
              <a:t>2017.04.01 - 2018.03.30.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32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217421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Az előadás vázlata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  <a:endParaRPr lang="hu-H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188" y="1643063"/>
            <a:ext cx="777240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Pályázati alapadatok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Célok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Platform szerepe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Mérföldkövek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Eredmények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38" y="2420888"/>
            <a:ext cx="4572000" cy="647700"/>
          </a:xfrm>
          <a:prstGeom prst="rect">
            <a:avLst/>
          </a:prstGeom>
          <a:noFill/>
          <a:ln w="63500">
            <a:solidFill>
              <a:srgbClr val="00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263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760"/>
            <a:ext cx="7993260" cy="5111750"/>
          </a:xfrm>
        </p:spPr>
        <p:txBody>
          <a:bodyPr>
            <a:normAutofit/>
          </a:bodyPr>
          <a:lstStyle/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Veszprém megye aktív résztvevője kíván lenni a klímapolitikai nemzetközi szerződésekben tett vállalások teljesítésében. </a:t>
            </a:r>
          </a:p>
          <a:p>
            <a:pPr marL="342900" lvl="1" indent="-342900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Cél, hogy a megye különböző szereplői átfogó képpel rendelkeznek a </a:t>
            </a:r>
            <a:r>
              <a:rPr lang="hu-HU" dirty="0" err="1"/>
              <a:t>mitigációs</a:t>
            </a:r>
            <a:r>
              <a:rPr lang="hu-HU" dirty="0"/>
              <a:t> és adaptációs lehetőségeivel, feladataival kapcsolatban, továbbá</a:t>
            </a:r>
          </a:p>
          <a:p>
            <a:pPr marL="342900" lvl="1" indent="-342900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a klímaváltozás szempontjából kulcsfontosságú ágazatok szereplői jobban fel tudjanak készülni, és ki tudják alakítani adaptációs intézkedéseiket. </a:t>
            </a:r>
            <a:endParaRPr lang="hu-HU" altLang="hu-HU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3232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3594"/>
            <a:ext cx="7561212" cy="5111750"/>
          </a:xfrm>
        </p:spPr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dirty="0"/>
              <a:t>S</a:t>
            </a:r>
            <a:r>
              <a:rPr lang="hu-HU" dirty="0"/>
              <a:t>zemléletmód formáló programokon és konferenciákon keresztül az alábbi területek munkatársait és/vagy képviselőit kívánjuk bevonni a klímastratégia elkészítésébe: </a:t>
            </a:r>
          </a:p>
          <a:p>
            <a:pPr marL="742950" lvl="2" indent="-342900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sz="2600" dirty="0"/>
              <a:t>települési önkormányzatok; </a:t>
            </a:r>
          </a:p>
          <a:p>
            <a:pPr marL="742950" lvl="2" indent="-34290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sz="2600" dirty="0"/>
              <a:t>oktatási intézmények; </a:t>
            </a:r>
          </a:p>
          <a:p>
            <a:pPr marL="742950" lvl="2" indent="-34290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sz="2600" dirty="0"/>
              <a:t>önkormányzati intézmények; </a:t>
            </a:r>
          </a:p>
          <a:p>
            <a:pPr marL="742950" lvl="2" indent="-34290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sz="2600" dirty="0"/>
              <a:t>civil szervezetek; </a:t>
            </a:r>
          </a:p>
          <a:p>
            <a:pPr marL="742950" lvl="2" indent="-342900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sz="2600" dirty="0"/>
              <a:t>vállalkozói szféra; 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169371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célok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5602"/>
            <a:ext cx="7201172" cy="5111750"/>
          </a:xfrm>
        </p:spPr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A projekthez kapcsolódó programok tematikája úgy kerül kialakításra, hogy a megyén belül a társadalmi és a gazdasági élet lehető legtöbb szereplőjét be tudjuk vonni a stratégia célkitűzéseinek elérésébe. </a:t>
            </a:r>
          </a:p>
          <a:p>
            <a:pPr marL="342900" lvl="1" indent="-342900"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dirty="0"/>
          </a:p>
          <a:p>
            <a:pPr marL="342900" lvl="1" indent="-342900"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Ez a folyamat kiegészül a megyei éghajlat-változási platform kialakításával.</a:t>
            </a:r>
            <a:endParaRPr lang="hu-HU" altLang="hu-HU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1200" dirty="0"/>
          </a:p>
          <a:p>
            <a:pPr eaLnBrk="1" hangingPunct="1">
              <a:buFont typeface="Wingdings" pitchFamily="2" charset="2"/>
              <a:buChar char="§"/>
            </a:pPr>
            <a:endParaRPr lang="hu-HU" altLang="hu-HU" sz="1000" b="1" dirty="0"/>
          </a:p>
        </p:txBody>
      </p:sp>
    </p:spTree>
    <p:extLst>
      <p:ext uri="{BB962C8B-B14F-4D97-AF65-F5344CB8AC3E}">
        <p14:creationId xmlns:p14="http://schemas.microsoft.com/office/powerpoint/2010/main" val="243020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Az előadás vázlata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  <a:endParaRPr lang="hu-H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188" y="1643063"/>
            <a:ext cx="777240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562" tIns="46038" rIns="182562" bIns="46038"/>
          <a:lstStyle>
            <a:lvl1pPr marL="342900" indent="-342900"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Pályázati alapadatok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Célok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Platform szerepe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Mérföldkövek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+mj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altLang="hu-HU" sz="3200" dirty="0">
                <a:latin typeface="+mj-lt"/>
              </a:rPr>
              <a:t>Eredmények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endParaRPr lang="hu-HU" altLang="hu-HU" sz="20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2938" y="3284984"/>
            <a:ext cx="4572000" cy="647700"/>
          </a:xfrm>
          <a:prstGeom prst="rect">
            <a:avLst/>
          </a:prstGeom>
          <a:noFill/>
          <a:ln w="63500">
            <a:solidFill>
              <a:srgbClr val="003399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7497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latin typeface="+mj-lt"/>
              </a:rPr>
              <a:t>Platform szerepe</a:t>
            </a:r>
            <a:endParaRPr lang="hu-HU" dirty="0">
              <a:latin typeface="+mj-lt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KEHOP-1.2.0-15-2016-00016 Veszprém Megyei Klímastratégia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9" y="5996310"/>
            <a:ext cx="61392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5602"/>
            <a:ext cx="7633220" cy="5111750"/>
          </a:xfrm>
        </p:spPr>
        <p:txBody>
          <a:bodyPr>
            <a:normAutofit/>
          </a:bodyPr>
          <a:lstStyle/>
          <a:p>
            <a:pPr marL="342900" lvl="1" indent="-360000" eaLnBrk="1" hangingPunct="1">
              <a:spcBef>
                <a:spcPts val="18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Új projekt </a:t>
            </a:r>
            <a:r>
              <a:rPr lang="hu-HU" dirty="0" err="1"/>
              <a:t>aloldal</a:t>
            </a:r>
            <a:r>
              <a:rPr lang="hu-HU" dirty="0"/>
              <a:t> jött létre a klímaváltozással kapcsolatos hírek, fejlesztési lehetőségek elérhetővé tételére a megyei szereplőknek. </a:t>
            </a:r>
          </a:p>
          <a:p>
            <a:pPr marL="342900" lvl="1" indent="-360000" eaLnBrk="1" hangingPunct="1">
              <a:spcBef>
                <a:spcPts val="18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A platform felméri, összehangolja és széles körűen megismerteti a jó gyakorlatokat, </a:t>
            </a:r>
          </a:p>
          <a:p>
            <a:pPr marL="342900" lvl="1" indent="-360000" eaLnBrk="1" hangingPunct="1">
              <a:spcBef>
                <a:spcPts val="18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online szaktanácsadást biztosít,</a:t>
            </a:r>
          </a:p>
          <a:p>
            <a:pPr marL="342900" lvl="1" indent="-360000" eaLnBrk="1" hangingPunct="1">
              <a:spcBef>
                <a:spcPts val="18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</a:pPr>
            <a:r>
              <a:rPr lang="hu-HU" dirty="0"/>
              <a:t>rendszeresen kapcsolatot tart és együttműködik a Klímabarát Települések Szövetségével.  </a:t>
            </a:r>
          </a:p>
        </p:txBody>
      </p:sp>
    </p:spTree>
    <p:extLst>
      <p:ext uri="{BB962C8B-B14F-4D97-AF65-F5344CB8AC3E}">
        <p14:creationId xmlns:p14="http://schemas.microsoft.com/office/powerpoint/2010/main" val="191398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581</Words>
  <Application>Microsoft Office PowerPoint</Application>
  <PresentationFormat>Diavetítés a képernyőre (4:3 oldalarány)</PresentationFormat>
  <Paragraphs>128</Paragraphs>
  <Slides>16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Book Antiqua</vt:lpstr>
      <vt:lpstr>Calibri</vt:lpstr>
      <vt:lpstr>Times New Roman</vt:lpstr>
      <vt:lpstr>Wingdings</vt:lpstr>
      <vt:lpstr>Office-téma</vt:lpstr>
      <vt:lpstr>KEHOP-1.2.0-15-2016-00016 azonosítószámú,   „Veszprém Megyei Klímastratégia” című projekt bemutatása </vt:lpstr>
      <vt:lpstr>Az előadás vázlata</vt:lpstr>
      <vt:lpstr>Pályázati alapadatok</vt:lpstr>
      <vt:lpstr>Az előadás vázlata</vt:lpstr>
      <vt:lpstr>célok</vt:lpstr>
      <vt:lpstr>célok</vt:lpstr>
      <vt:lpstr>célok</vt:lpstr>
      <vt:lpstr>Az előadás vázlata</vt:lpstr>
      <vt:lpstr>Platform szerepe</vt:lpstr>
      <vt:lpstr>Az előadás vázlata</vt:lpstr>
      <vt:lpstr>Mérföldkövek</vt:lpstr>
      <vt:lpstr>Mérföldkövek</vt:lpstr>
      <vt:lpstr>Mérföldkövek</vt:lpstr>
      <vt:lpstr>Az előadás vázlata</vt:lpstr>
      <vt:lpstr>Eredmények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György Cseh</cp:lastModifiedBy>
  <cp:revision>71</cp:revision>
  <dcterms:created xsi:type="dcterms:W3CDTF">2014-03-03T11:13:53Z</dcterms:created>
  <dcterms:modified xsi:type="dcterms:W3CDTF">2021-10-01T09:11:10Z</dcterms:modified>
</cp:coreProperties>
</file>