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1" r:id="rId3"/>
    <p:sldId id="262" r:id="rId4"/>
    <p:sldId id="263" r:id="rId5"/>
    <p:sldId id="268" r:id="rId6"/>
    <p:sldId id="269" r:id="rId7"/>
    <p:sldId id="273" r:id="rId8"/>
    <p:sldId id="272" r:id="rId9"/>
    <p:sldId id="264" r:id="rId10"/>
    <p:sldId id="267" r:id="rId11"/>
    <p:sldId id="265" r:id="rId12"/>
    <p:sldId id="270" r:id="rId13"/>
    <p:sldId id="271" r:id="rId14"/>
    <p:sldId id="266" r:id="rId15"/>
  </p:sldIdLst>
  <p:sldSz cx="12192000" cy="6858000"/>
  <p:notesSz cx="6735763" cy="9866313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22F"/>
    <a:srgbClr val="5CC6D6"/>
    <a:srgbClr val="F03F2B"/>
    <a:srgbClr val="344529"/>
    <a:srgbClr val="2B3922"/>
    <a:srgbClr val="2E3722"/>
    <a:srgbClr val="FCF7F1"/>
    <a:srgbClr val="B8D233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 custT="1"/>
      <dgm:spPr/>
      <dgm:t>
        <a:bodyPr rtlCol="0"/>
        <a:lstStyle/>
        <a:p>
          <a:pPr algn="ctr" rtl="0">
            <a:lnSpc>
              <a:spcPct val="100000"/>
            </a:lnSpc>
            <a:defRPr cap="all"/>
          </a:pPr>
          <a:r>
            <a:rPr lang="hu" sz="1000" dirty="0"/>
            <a:t>A </a:t>
          </a:r>
          <a:r>
            <a:rPr lang="hu-HU" sz="1000" dirty="0"/>
            <a:t>62/2013 (XII.19.) MÖK határozattal elfogadott </a:t>
          </a:r>
          <a:r>
            <a:rPr lang="hu" sz="1000" dirty="0"/>
            <a:t>Veszprém megyei  területfejlesztési koncepció (Hatályos 2030-Ig) módosításaként került elfogadásra</a:t>
          </a:r>
        </a:p>
        <a:p>
          <a:pPr algn="l" rtl="0">
            <a:lnSpc>
              <a:spcPct val="100000"/>
            </a:lnSpc>
            <a:defRPr cap="all"/>
          </a:pPr>
          <a:endParaRPr lang="hu" sz="1000" dirty="0"/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49225C73-1633-42F1-AB3B-7CB183E5F8B8}">
      <dgm:prSet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hu" sz="1000" dirty="0"/>
            <a:t>stratégiai és operatív program - új dokumentum 20021-2027 tervezési időszakra</a:t>
          </a:r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1C383F32-22E8-4F62-A3E0-BDC3D5F48992}">
      <dgm:prSet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hu-HU" sz="1000" dirty="0"/>
            <a:t>V</a:t>
          </a:r>
          <a:r>
            <a:rPr lang="hu" sz="1000" dirty="0"/>
            <a:t>eszprém megye integrált területi programja 2021-2027 verzió:1.0</a:t>
          </a:r>
        </a:p>
      </dgm:t>
    </dgm:pt>
    <dgm:pt modelId="{A7920A2F-3244-4159-AF04-6A1D38B7B317}" type="par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8500F72A-2C6D-4FDF-9C1D-CA691380EB0B}" type="sib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 custLinFactNeighborY="2174"/>
      <dgm:spPr>
        <a:ln>
          <a:noFill/>
        </a:ln>
      </dgm:spPr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 custScaleY="11031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 custLinFactNeighborX="9226" custLinFactNeighborY="-1823"/>
      <dgm:spPr/>
    </dgm:pt>
    <dgm:pt modelId="{DB4CA7C4-FCA1-4127-B20A-2A5C031A3CF4}" type="pres">
      <dgm:prSet presAssocID="{49225C73-1633-42F1-AB3B-7CB183E5F8B8}" presName="iconRect" presStyleLbl="node1" presStyleIdx="1" presStyleCnt="3" custScaleX="103445" custLinFactNeighborX="14938" custLinFactNeighborY="-1439"/>
      <dgm:spPr>
        <a:ln>
          <a:noFill/>
        </a:ln>
      </dgm:spPr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 custScaleY="10848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 custLinFactNeighborX="-9226" custLinFactNeighborY="-461"/>
      <dgm:spPr/>
    </dgm:pt>
    <dgm:pt modelId="{39509775-983E-4110-B989-EE2CD6514BE0}" type="pres">
      <dgm:prSet presAssocID="{1C383F32-22E8-4F62-A3E0-BDC3D5F48992}" presName="iconRect" presStyleLbl="node1" presStyleIdx="2" presStyleCnt="3" custLinFactNeighborX="-14937" custLinFactNeighborY="-2577"/>
      <dgm:spPr>
        <a:ln>
          <a:noFill/>
        </a:ln>
      </dgm:spPr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 custScaleY="105127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6949" y="150520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004512" y="560767"/>
          <a:ext cx="1043437" cy="1043437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5606" y="2484543"/>
          <a:ext cx="2981250" cy="1090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4445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hu" sz="1000" kern="1200" dirty="0"/>
            <a:t>A </a:t>
          </a:r>
          <a:r>
            <a:rPr lang="hu-HU" sz="1000" kern="1200" dirty="0"/>
            <a:t>62/2013 (XII.19.) MÖK határozattal elfogadott </a:t>
          </a:r>
          <a:r>
            <a:rPr lang="hu" sz="1000" kern="1200" dirty="0"/>
            <a:t>Veszprém megyei  területfejlesztési koncepció (Hatályos 2030-Ig) módosításaként került elfogadásra</a:t>
          </a:r>
        </a:p>
        <a:p>
          <a:pPr marL="0" lvl="0" indent="0" algn="l" defTabSz="4445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hu" sz="1000" kern="1200" dirty="0"/>
        </a:p>
      </dsp:txBody>
      <dsp:txXfrm>
        <a:off x="35606" y="2484543"/>
        <a:ext cx="2981250" cy="1090547"/>
      </dsp:txXfrm>
    </dsp:sp>
    <dsp:sp modelId="{BCD8CDD9-0C56-4401-ADB1-8B48DAB2C96F}">
      <dsp:nvSpPr>
        <dsp:cNvPr id="0" name=""/>
        <dsp:cNvSpPr/>
      </dsp:nvSpPr>
      <dsp:spPr>
        <a:xfrm>
          <a:off x="4287699" y="121891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645376" y="527590"/>
          <a:ext cx="1079383" cy="1043437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538574" y="2498112"/>
          <a:ext cx="2981250" cy="1072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4445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hu" sz="1000" kern="1200" dirty="0"/>
            <a:t>stratégiai és operatív program - új dokumentum 20021-2027 tervezési időszakra</a:t>
          </a:r>
        </a:p>
      </dsp:txBody>
      <dsp:txXfrm>
        <a:off x="3538574" y="2498112"/>
        <a:ext cx="2981250" cy="1072456"/>
      </dsp:txXfrm>
    </dsp:sp>
    <dsp:sp modelId="{FF93E135-77D6-48A0-8871-9BC93D705D06}">
      <dsp:nvSpPr>
        <dsp:cNvPr id="0" name=""/>
        <dsp:cNvSpPr/>
      </dsp:nvSpPr>
      <dsp:spPr>
        <a:xfrm>
          <a:off x="7455106" y="154954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7854591" y="524010"/>
          <a:ext cx="1043437" cy="1043437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041543" y="2522995"/>
          <a:ext cx="2981250" cy="1039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4445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hu-HU" sz="1000" kern="1200" dirty="0"/>
            <a:t>V</a:t>
          </a:r>
          <a:r>
            <a:rPr lang="hu" sz="1000" kern="1200" dirty="0"/>
            <a:t>eszprém megye integrált területi programja 2021-2027 verzió:1.0</a:t>
          </a:r>
        </a:p>
      </dsp:txBody>
      <dsp:txXfrm>
        <a:off x="7041543" y="2522995"/>
        <a:ext cx="2981250" cy="1039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814DCE5-411A-4E42-AD3C-2494A4EAE779}" type="datetime1">
              <a:rPr lang="hu-HU" smtClean="0"/>
              <a:t>2021. 10. 19.</a:t>
            </a:fld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368516-3842-4620-B9B3-67F535CB3A5D}" type="datetime1">
              <a:rPr lang="hu-HU" smtClean="0"/>
              <a:t>2021. 10. 19.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"/>
              <a:t>Mintaszöveg szerkesztése</a:t>
            </a:r>
            <a:endParaRPr lang="en-US"/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Téglalap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Téglalap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Téglalap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Csoport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Egyenes összekötő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20" name="Dátum helye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E8BDBE0D-D7BD-4B72-8656-1BA1EE15204D}" type="datetime1">
              <a:rPr lang="hu-HU" smtClean="0"/>
              <a:t>2021. 10. 19.</a:t>
            </a:fld>
            <a:endParaRPr lang="en-US" dirty="0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164A21-2A73-421C-B26A-59E41BBEFBEB}" type="datetime1">
              <a:rPr lang="hu-HU" smtClean="0"/>
              <a:t>2021. 10. 19.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7CBEE9-063A-466D-A69B-CD20FA75015F}" type="datetime1">
              <a:rPr lang="hu-HU" smtClean="0"/>
              <a:t>2021. 10. 19.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7A52B9-A8AB-438E-B534-4C40C3A9E74F}" type="datetime1">
              <a:rPr lang="hu-HU" smtClean="0"/>
              <a:t>2021. 10. 19.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Téglalap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Téglalap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Téglalap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grpSp>
        <p:nvGrpSpPr>
          <p:cNvPr id="16" name="Csoport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Egyenes összekötő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F11F62F7-5E21-4DF6-AD45-F2360C22BAAE}" type="datetime1">
              <a:rPr lang="hu-HU" smtClean="0"/>
              <a:t>2021. 10. 19.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AD0CF7-F942-4A78-BD5B-565FEA1F0330}" type="datetime1">
              <a:rPr lang="hu-HU" smtClean="0"/>
              <a:t>2021. 10. 19.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B1E64E-AF4C-4D8A-B1A2-6376454CC97D}" type="datetime1">
              <a:rPr lang="hu-HU" smtClean="0"/>
              <a:t>2021. 10. 19.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377358-1C37-4F07-9A78-BAC0F950DA57}" type="datetime1">
              <a:rPr lang="hu-HU" smtClean="0"/>
              <a:t>2021. 10. 19.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CB3493-9A23-4FBB-AEE0-C0E6D5F3648B}" type="datetime1">
              <a:rPr lang="hu-HU" smtClean="0"/>
              <a:t>2021. 10. 19.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C45F6E80-D825-48C2-9648-1D1B31372F92}" type="datetime1">
              <a:rPr lang="hu-HU" smtClean="0"/>
              <a:t>2021. 10. 19.</a:t>
            </a:fld>
            <a:endParaRPr lang="en-US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Kép helyőrzője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8977A4C8-8FD0-44EA-A473-E0338D05B7ED}" type="datetime1">
              <a:rPr lang="hu-HU" smtClean="0"/>
              <a:t>2021. 10. 19.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Téglalap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Téglalap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Téglalap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u"/>
              <a:t>Mintacím stílusának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"/>
              <a:t>Mintaszöveg szerkesztése</a:t>
            </a:r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150E88-5DA4-48FE-971C-3A8E0386704F}" type="datetime1">
              <a:rPr lang="hu-HU" smtClean="0"/>
              <a:t>2021. 10. 19.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jpg"/><Relationship Id="rId7" Type="http://schemas.openxmlformats.org/officeDocument/2006/relationships/image" Target="../media/image13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Egy embléma közelképe&#10;&#10;Automatikusan létrehozott leírás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Téglalap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Téglalap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Autofit/>
          </a:bodyPr>
          <a:lstStyle/>
          <a:p>
            <a:pPr rtl="0"/>
            <a:r>
              <a:rPr lang="hu" sz="2800" b="1" dirty="0">
                <a:solidFill>
                  <a:schemeClr val="tx1"/>
                </a:solidFill>
              </a:rPr>
              <a:t>Veszprém megye területfejlesztési Dokumentumai </a:t>
            </a:r>
            <a:br>
              <a:rPr lang="hu" sz="2800" b="1" dirty="0">
                <a:solidFill>
                  <a:schemeClr val="tx1"/>
                </a:solidFill>
              </a:rPr>
            </a:br>
            <a:r>
              <a:rPr lang="hu" sz="2800" b="1" dirty="0">
                <a:solidFill>
                  <a:schemeClr val="tx1"/>
                </a:solidFill>
              </a:rPr>
              <a:t>2021-2027 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hu" dirty="0">
                <a:solidFill>
                  <a:schemeClr val="tx1"/>
                </a:solidFill>
              </a:rPr>
              <a:t>Elfogadott dokumentumok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69C24EA3-6B2B-4D43-A3AA-147977399E23}"/>
              </a:ext>
            </a:extLst>
          </p:cNvPr>
          <p:cNvSpPr txBox="1"/>
          <p:nvPr/>
        </p:nvSpPr>
        <p:spPr>
          <a:xfrm>
            <a:off x="998130" y="5722901"/>
            <a:ext cx="5120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>
                <a:solidFill>
                  <a:schemeClr val="bg1"/>
                </a:solidFill>
              </a:rPr>
              <a:t>Összeállította:</a:t>
            </a:r>
            <a:r>
              <a:rPr lang="hu-HU" sz="1200" dirty="0">
                <a:solidFill>
                  <a:schemeClr val="bg1"/>
                </a:solidFill>
              </a:rPr>
              <a:t> Fabacsovics Zoltán megyei főépítész, irodavezető</a:t>
            </a:r>
          </a:p>
          <a:p>
            <a:r>
              <a:rPr lang="hu-HU" sz="1200" dirty="0">
                <a:solidFill>
                  <a:schemeClr val="bg1"/>
                </a:solidFill>
              </a:rPr>
              <a:t>	    Várszegi Bernadett területfejlesztési referens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61E391-5ACD-4701-88EA-1A4E93D5E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45719"/>
          </a:xfrm>
        </p:spPr>
        <p:txBody>
          <a:bodyPr>
            <a:normAutofit fontScale="90000"/>
          </a:bodyPr>
          <a:lstStyle/>
          <a:p>
            <a:endParaRPr lang="hu-HU" sz="2800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DBF3B2F-F2D9-4107-B35B-FC26E6A16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graphicFrame>
        <p:nvGraphicFramePr>
          <p:cNvPr id="3" name="Objektum 2">
            <a:extLst>
              <a:ext uri="{FF2B5EF4-FFF2-40B4-BE49-F238E27FC236}">
                <a16:creationId xmlns:a16="http://schemas.microsoft.com/office/drawing/2014/main" id="{B8ADE451-FD2E-4FC3-9883-48AD829C7C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519568"/>
              </p:ext>
            </p:extLst>
          </p:nvPr>
        </p:nvGraphicFramePr>
        <p:xfrm>
          <a:off x="5481638" y="3232150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Worksheet" r:id="rId3" imgW="1228725" imgH="390525" progId="Excel.Sheet.12">
                  <p:embed/>
                </p:oleObj>
              </mc:Choice>
              <mc:Fallback>
                <p:oleObj name="Worksheet" r:id="rId3" imgW="1228725" imgH="390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81638" y="3232150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Tartalom helye 25">
            <a:extLst>
              <a:ext uri="{FF2B5EF4-FFF2-40B4-BE49-F238E27FC236}">
                <a16:creationId xmlns:a16="http://schemas.microsoft.com/office/drawing/2014/main" id="{6B792C58-4580-4C8D-AB67-B5BE0B885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4073" y="367412"/>
            <a:ext cx="11440391" cy="6120000"/>
          </a:xfrm>
        </p:spPr>
      </p:pic>
    </p:spTree>
    <p:extLst>
      <p:ext uri="{BB962C8B-B14F-4D97-AF65-F5344CB8AC3E}">
        <p14:creationId xmlns:p14="http://schemas.microsoft.com/office/powerpoint/2010/main" val="4065861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4D52F9-6EE6-42E2-9A86-D4E1B1E5C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29258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rgbClr val="00B0F0"/>
                </a:solidFill>
              </a:rPr>
              <a:t>Az elfogadott dokumentumok elérhetők:</a:t>
            </a:r>
            <a:endParaRPr lang="hu-HU" sz="2800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D699735-FA85-4F7E-92A3-EB336F751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13" name="Tartalom helye 12">
            <a:extLst>
              <a:ext uri="{FF2B5EF4-FFF2-40B4-BE49-F238E27FC236}">
                <a16:creationId xmlns:a16="http://schemas.microsoft.com/office/drawing/2014/main" id="{B88CBBF7-8A13-48B8-8CA2-282393A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74198"/>
            <a:ext cx="9766340" cy="5486271"/>
          </a:xfrm>
        </p:spPr>
      </p:pic>
    </p:spTree>
    <p:extLst>
      <p:ext uri="{BB962C8B-B14F-4D97-AF65-F5344CB8AC3E}">
        <p14:creationId xmlns:p14="http://schemas.microsoft.com/office/powerpoint/2010/main" val="1403253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7207328-9506-46C7-87AC-764BDE1BF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00553B96-C367-4957-AE37-F3F2BBF9E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42950"/>
            <a:ext cx="10058400" cy="5657850"/>
          </a:xfrm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D70E99C1-B375-4721-AB47-4903D1F31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7A52B9-A8AB-438E-B534-4C40C3A9E74F}" type="datetime1">
              <a:rPr lang="hu-HU" smtClean="0"/>
              <a:t>2021. 10. 19.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21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14E803-F54A-4FBA-9145-09D18BDB3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9A5F8E2-B4DD-4735-B28F-705AE0017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7A52B9-A8AB-438E-B534-4C40C3A9E74F}" type="datetime1">
              <a:rPr lang="hu-HU" smtClean="0"/>
              <a:t>2021. 10. 19.</a:t>
            </a:fld>
            <a:endParaRPr lang="en-US"/>
          </a:p>
        </p:txBody>
      </p:sp>
      <p:pic>
        <p:nvPicPr>
          <p:cNvPr id="12" name="Tartalom helye 11">
            <a:extLst>
              <a:ext uri="{FF2B5EF4-FFF2-40B4-BE49-F238E27FC236}">
                <a16:creationId xmlns:a16="http://schemas.microsoft.com/office/drawing/2014/main" id="{FF2BD008-285D-4634-BBCF-8020ACE38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67" y="390147"/>
            <a:ext cx="10930065" cy="6077705"/>
          </a:xfrm>
        </p:spPr>
      </p:pic>
    </p:spTree>
    <p:extLst>
      <p:ext uri="{BB962C8B-B14F-4D97-AF65-F5344CB8AC3E}">
        <p14:creationId xmlns:p14="http://schemas.microsoft.com/office/powerpoint/2010/main" val="2522740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D3BE74-A9E3-49E8-ABBA-FA1CB4CB3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rgbClr val="00B0F0"/>
                </a:solidFill>
              </a:rPr>
              <a:t>Köszönjük a figyelmet!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A4C8326-8168-460F-8364-B767B6E1E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endParaRPr lang="hu-HU" b="1" dirty="0"/>
          </a:p>
          <a:p>
            <a:pPr marL="0" indent="0" algn="r">
              <a:spcBef>
                <a:spcPts val="0"/>
              </a:spcBef>
              <a:buNone/>
            </a:pPr>
            <a:endParaRPr lang="hu-HU" b="1" dirty="0"/>
          </a:p>
          <a:p>
            <a:pPr marL="0" indent="0" algn="r">
              <a:spcBef>
                <a:spcPts val="0"/>
              </a:spcBef>
              <a:buNone/>
            </a:pPr>
            <a:endParaRPr lang="hu-HU" b="1" dirty="0"/>
          </a:p>
          <a:p>
            <a:pPr marL="0" indent="0" algn="r">
              <a:spcBef>
                <a:spcPts val="0"/>
              </a:spcBef>
              <a:buNone/>
            </a:pPr>
            <a:endParaRPr lang="hu-HU" b="1" dirty="0"/>
          </a:p>
          <a:p>
            <a:pPr marL="0" indent="0" algn="r">
              <a:spcBef>
                <a:spcPts val="0"/>
              </a:spcBef>
              <a:buNone/>
            </a:pPr>
            <a:endParaRPr lang="hu-HU" b="1" dirty="0"/>
          </a:p>
          <a:p>
            <a:pPr marL="0" indent="0" algn="r">
              <a:spcBef>
                <a:spcPts val="0"/>
              </a:spcBef>
              <a:buNone/>
            </a:pPr>
            <a:endParaRPr lang="hu-HU" b="1" dirty="0"/>
          </a:p>
          <a:p>
            <a:pPr marL="0" indent="0" algn="r">
              <a:spcBef>
                <a:spcPts val="0"/>
              </a:spcBef>
              <a:buNone/>
            </a:pPr>
            <a:endParaRPr lang="hu-HU" b="1" dirty="0"/>
          </a:p>
          <a:p>
            <a:pPr marL="0" indent="0" algn="r">
              <a:spcBef>
                <a:spcPts val="0"/>
              </a:spcBef>
              <a:buNone/>
            </a:pPr>
            <a:endParaRPr lang="hu-HU" sz="800" b="1" dirty="0"/>
          </a:p>
          <a:p>
            <a:pPr marL="0" indent="0" algn="r">
              <a:spcBef>
                <a:spcPts val="0"/>
              </a:spcBef>
              <a:buNone/>
            </a:pPr>
            <a:endParaRPr lang="hu-HU" sz="800" b="1" dirty="0"/>
          </a:p>
          <a:p>
            <a:pPr marL="0" indent="0" algn="r">
              <a:spcBef>
                <a:spcPts val="0"/>
              </a:spcBef>
              <a:buNone/>
            </a:pPr>
            <a:endParaRPr lang="hu-HU" sz="800" b="1" dirty="0"/>
          </a:p>
          <a:p>
            <a:pPr marL="0" indent="0" algn="r">
              <a:spcBef>
                <a:spcPts val="0"/>
              </a:spcBef>
              <a:buNone/>
            </a:pPr>
            <a:endParaRPr lang="hu-HU" sz="800" b="1" dirty="0"/>
          </a:p>
          <a:p>
            <a:pPr marL="0" indent="0" algn="r">
              <a:spcBef>
                <a:spcPts val="0"/>
              </a:spcBef>
              <a:buNone/>
            </a:pPr>
            <a:endParaRPr lang="hu-HU" sz="800" b="1" dirty="0"/>
          </a:p>
          <a:p>
            <a:pPr marL="0" indent="0" algn="r">
              <a:spcBef>
                <a:spcPts val="0"/>
              </a:spcBef>
              <a:buNone/>
            </a:pPr>
            <a:endParaRPr lang="hu-HU" sz="8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hu-HU" sz="1800" b="1" dirty="0"/>
              <a:t>Veszprém Megyei Önkormányzati Hivatal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1800" dirty="0"/>
              <a:t>E-mail: hivatal@vpmegye.hu</a:t>
            </a:r>
          </a:p>
          <a:p>
            <a:pPr algn="just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3717568-C7E3-4F91-B4FC-6298C90C0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029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r" rtl="0"/>
            <a:r>
              <a:rPr lang="hu-HU" sz="3200" b="1" dirty="0"/>
              <a:t>V</a:t>
            </a:r>
            <a:r>
              <a:rPr lang="hu" sz="3200" b="1" dirty="0"/>
              <a:t>eszprém megye </a:t>
            </a:r>
            <a:br>
              <a:rPr lang="hu" sz="3200" b="1" dirty="0"/>
            </a:br>
            <a:r>
              <a:rPr lang="hu" sz="3200" b="1" dirty="0"/>
              <a:t>területfejlesztési dokumentumai 2021-2027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275025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Kép 8">
            <a:extLst>
              <a:ext uri="{FF2B5EF4-FFF2-40B4-BE49-F238E27FC236}">
                <a16:creationId xmlns:a16="http://schemas.microsoft.com/office/drawing/2014/main" id="{2CDF6E9E-E7CF-40A1-A999-73A67079E3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640952"/>
            <a:ext cx="1255059" cy="1371600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341BC19B-0979-4DEA-83BE-E52CC8119F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047" y="2811522"/>
            <a:ext cx="1329171" cy="1271589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6E8541E8-82BF-4897-9E09-44F9705079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718" y="2793205"/>
            <a:ext cx="1329170" cy="1271589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54703660-24E8-4BAC-9E64-D1373D16CD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588" y="2774619"/>
            <a:ext cx="1329170" cy="131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48159BA-3085-4D60-BBC1-BC0F3601B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170264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>
                <a:solidFill>
                  <a:schemeClr val="tx1"/>
                </a:solidFill>
              </a:rPr>
              <a:t>Veszprém megyei Területfejlesztési Koncepció 2030 jövőképe, célrendszere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C6A621B-1B93-4AC7-BF24-64F87CAAB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13" name="Tartalom helye 12">
            <a:extLst>
              <a:ext uri="{FF2B5EF4-FFF2-40B4-BE49-F238E27FC236}">
                <a16:creationId xmlns:a16="http://schemas.microsoft.com/office/drawing/2014/main" id="{3E4CB9A5-22EA-4526-9A45-EDA851BAE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617" y="1812858"/>
            <a:ext cx="6460992" cy="4305467"/>
          </a:xfrm>
        </p:spPr>
      </p:pic>
    </p:spTree>
    <p:extLst>
      <p:ext uri="{BB962C8B-B14F-4D97-AF65-F5344CB8AC3E}">
        <p14:creationId xmlns:p14="http://schemas.microsoft.com/office/powerpoint/2010/main" val="3634842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EDD4FA-F33F-4514-91E8-21448036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50646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chemeClr val="tx1"/>
                </a:solidFill>
              </a:rPr>
              <a:t>Veszprém megye Területfejlesztési Programja 2021-2027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00E8934-ED9F-4DB7-96FC-46884BAA81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493240"/>
            <a:ext cx="4663440" cy="4358920"/>
          </a:xfrm>
        </p:spPr>
        <p:txBody>
          <a:bodyPr/>
          <a:lstStyle/>
          <a:p>
            <a:r>
              <a:rPr lang="hu-HU" b="1" dirty="0">
                <a:solidFill>
                  <a:srgbClr val="00B0F0"/>
                </a:solidFill>
              </a:rPr>
              <a:t>Stratégiai Program</a:t>
            </a:r>
          </a:p>
          <a:p>
            <a:pPr marL="0" indent="0">
              <a:buNone/>
            </a:pPr>
            <a:endParaRPr lang="hu-HU" dirty="0">
              <a:solidFill>
                <a:srgbClr val="00B0F0"/>
              </a:solidFill>
            </a:endParaRPr>
          </a:p>
          <a:p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76746DC-0B89-428D-9BE6-B7DD3A74D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1500580"/>
            <a:ext cx="4663440" cy="4358920"/>
          </a:xfrm>
        </p:spPr>
        <p:txBody>
          <a:bodyPr/>
          <a:lstStyle/>
          <a:p>
            <a:r>
              <a:rPr lang="hu-HU" b="1" dirty="0">
                <a:solidFill>
                  <a:srgbClr val="00B0F0"/>
                </a:solidFill>
              </a:rPr>
              <a:t>Operatív program</a:t>
            </a:r>
          </a:p>
          <a:p>
            <a:pPr marL="0" indent="0">
              <a:buNone/>
            </a:pPr>
            <a:r>
              <a:rPr lang="hu-HU" sz="1400" dirty="0"/>
              <a:t>A prioritások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400" dirty="0"/>
              <a:t>	kapcsolódásai (külső- belső), 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400" dirty="0"/>
              <a:t>	specifikus céljai,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400" b="1" dirty="0"/>
              <a:t>	célterületei,</a:t>
            </a:r>
            <a:r>
              <a:rPr lang="hu-HU" sz="1400" dirty="0"/>
              <a:t>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400" dirty="0"/>
              <a:t>	területi céljai,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400" b="1" dirty="0"/>
              <a:t>	intézkedései</a:t>
            </a:r>
          </a:p>
          <a:p>
            <a:pPr marL="0" indent="0">
              <a:buNone/>
            </a:pPr>
            <a:endParaRPr lang="hu-HU" sz="1400" b="1" dirty="0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4291024-7441-4F5D-849C-40070A24E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87AFDA95-A5E8-4008-9595-A2D55509E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56435"/>
            <a:ext cx="4886325" cy="3895725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B0EECF8D-D048-4114-BD45-F14451C82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0" y="3728564"/>
            <a:ext cx="4940155" cy="213827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1E004860-F257-4A7A-84F9-B37B457A1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27" y="1949439"/>
            <a:ext cx="706073" cy="394447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4BBCEAB-DC48-448F-93A7-922B4D5BC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201" y="2835943"/>
            <a:ext cx="701599" cy="364467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C046FE7F-492D-4BE8-BE30-9BD8166424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201" y="3483267"/>
            <a:ext cx="726098" cy="350531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67695E9B-1A9D-42D9-99E8-24ABECB33B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201" y="4288027"/>
            <a:ext cx="735105" cy="385931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8EAFA7B9-2010-4624-BD97-DAFC67F401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505" y="5110768"/>
            <a:ext cx="740729" cy="35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68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712BA1-0EB8-42F2-A0FD-0FBFBBB3A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51314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chemeClr val="tx1"/>
                </a:solidFill>
              </a:rPr>
              <a:t>Veszprém megye Integrált Területi Programja 2021-2027</a:t>
            </a:r>
            <a:endParaRPr lang="hu-HU" sz="2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6E81B40-816A-47D5-AE79-1E5E6B3B5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290" y="1728132"/>
            <a:ext cx="10126910" cy="4224612"/>
          </a:xfrm>
        </p:spPr>
        <p:txBody>
          <a:bodyPr/>
          <a:lstStyle/>
          <a:p>
            <a:pPr marL="0" indent="0" algn="ctr">
              <a:buNone/>
            </a:pPr>
            <a:r>
              <a:rPr lang="hu-HU" sz="1800" b="1" dirty="0"/>
              <a:t>A TOP Plusz intézkedései </a:t>
            </a:r>
            <a:r>
              <a:rPr lang="hu-HU" sz="1800" dirty="0"/>
              <a:t>(</a:t>
            </a:r>
            <a:r>
              <a:rPr lang="hu-HU" sz="1800" i="1" dirty="0">
                <a:solidFill>
                  <a:srgbClr val="FF0000"/>
                </a:solidFill>
              </a:rPr>
              <a:t>jelenlegi verzió szerint</a:t>
            </a:r>
            <a:r>
              <a:rPr lang="hu-HU" sz="1800" dirty="0"/>
              <a:t>)</a:t>
            </a:r>
            <a:r>
              <a:rPr lang="hu-HU" sz="1800" b="1" dirty="0"/>
              <a:t>:</a:t>
            </a:r>
            <a:r>
              <a:rPr lang="hu-HU" sz="1800" dirty="0"/>
              <a:t> </a:t>
            </a:r>
          </a:p>
          <a:p>
            <a:pPr marL="0" indent="0">
              <a:buNone/>
            </a:pPr>
            <a:r>
              <a:rPr lang="hu-HU" b="1" dirty="0"/>
              <a:t>1. PRIORITÁS: VERSENYKÉPES MEGYE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1A - Helyi gazdaságfejlesztés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1B - Településfejlesztés, települési szolgáltatások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1C – Fenntartható városfejlesztés</a:t>
            </a:r>
          </a:p>
          <a:p>
            <a:pPr marL="0" indent="0">
              <a:buNone/>
            </a:pPr>
            <a:r>
              <a:rPr lang="hu-HU" b="1" dirty="0"/>
              <a:t>2. PRIORITÁS: KLÍMABARÁT MEGYE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2A – Klímabarát megye</a:t>
            </a:r>
          </a:p>
          <a:p>
            <a:pPr marL="0" indent="0">
              <a:buNone/>
            </a:pPr>
            <a:r>
              <a:rPr lang="hu-HU" b="1" dirty="0"/>
              <a:t>3. PRIORITÁS: GONDOSKODÓ MEGYE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3A – Megyei és térségi fejlesztések (ESZA)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3B – Fenntartható városfejlesztés (ESZA)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3C - Helyi és térségi közszolgáltatások (ERFA)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693F469-7905-42CF-ACE7-5477DF37A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179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B02F77-1080-4CE8-8361-4B174A0E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34536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chemeClr val="tx1"/>
                </a:solidFill>
              </a:rPr>
              <a:t>Veszprém megye Integrált Területi Programja 2021-2027</a:t>
            </a:r>
            <a:endParaRPr lang="hu-HU" sz="2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459AE0E-045E-40F2-BE89-331BA0312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77130"/>
            <a:ext cx="10058400" cy="4375614"/>
          </a:xfrm>
        </p:spPr>
        <p:txBody>
          <a:bodyPr/>
          <a:lstStyle/>
          <a:p>
            <a:pPr marL="0" indent="0" algn="ctr">
              <a:buNone/>
            </a:pPr>
            <a:r>
              <a:rPr lang="hu-HU" b="1" dirty="0"/>
              <a:t>A megyei területfejlesztési program prioritásainak kapcsolódása a TOP Plusz intézkedéseihez</a:t>
            </a:r>
          </a:p>
          <a:p>
            <a:pPr marL="0" indent="0" algn="ctr">
              <a:buNone/>
            </a:pP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A5159AA-1F05-4F66-B852-D90CA217F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AABDD70-0CDE-4C6B-8359-2BF5BDD52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183" y="2160922"/>
            <a:ext cx="8613633" cy="379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10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F33A30-8A2F-4E77-A58A-1171644ED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b="1" dirty="0">
                <a:solidFill>
                  <a:schemeClr val="tx1"/>
                </a:solidFill>
              </a:rPr>
              <a:t>Veszprém megye Integrált </a:t>
            </a:r>
            <a:br>
              <a:rPr lang="hu-HU" sz="2800" b="1" dirty="0">
                <a:solidFill>
                  <a:schemeClr val="tx1"/>
                </a:solidFill>
              </a:rPr>
            </a:br>
            <a:r>
              <a:rPr lang="hu-HU" sz="2800" b="1" dirty="0">
                <a:solidFill>
                  <a:schemeClr val="tx1"/>
                </a:solidFill>
              </a:rPr>
              <a:t>Területi Programja 2021-2027</a:t>
            </a:r>
            <a:endParaRPr lang="hu-HU" sz="2800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A0EE7A4-0D45-48BA-9325-5E5089BF9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12" name="Tartalom helye 11">
            <a:extLst>
              <a:ext uri="{FF2B5EF4-FFF2-40B4-BE49-F238E27FC236}">
                <a16:creationId xmlns:a16="http://schemas.microsoft.com/office/drawing/2014/main" id="{D2E5193D-8AED-4EC5-924A-879A480E6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741" y="642594"/>
            <a:ext cx="4309400" cy="5758206"/>
          </a:xfr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37A479D1-6DF2-40DD-AF6C-F2F13BF59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60" y="2501373"/>
            <a:ext cx="5496692" cy="2095792"/>
          </a:xfrm>
          <a:prstGeom prst="rect">
            <a:avLst/>
          </a:prstGeom>
        </p:spPr>
      </p:pic>
      <p:sp>
        <p:nvSpPr>
          <p:cNvPr id="17" name="Szövegdoboz 16">
            <a:extLst>
              <a:ext uri="{FF2B5EF4-FFF2-40B4-BE49-F238E27FC236}">
                <a16:creationId xmlns:a16="http://schemas.microsoft.com/office/drawing/2014/main" id="{E6F823A8-53BD-48E9-A582-543D843FED4C}"/>
              </a:ext>
            </a:extLst>
          </p:cNvPr>
          <p:cNvSpPr txBox="1"/>
          <p:nvPr/>
        </p:nvSpPr>
        <p:spPr>
          <a:xfrm>
            <a:off x="997859" y="5587068"/>
            <a:ext cx="2240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rgbClr val="FF0000"/>
                </a:solidFill>
              </a:rPr>
              <a:t>Tervezési adat!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710519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79C7E2-FB31-466F-AE12-530B13153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80009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chemeClr val="tx1"/>
                </a:solidFill>
              </a:rPr>
              <a:t>Veszprém megye Integrált Területi Programja 2021-2027</a:t>
            </a:r>
            <a:endParaRPr lang="hu-HU" sz="2800" dirty="0"/>
          </a:p>
        </p:txBody>
      </p:sp>
      <p:graphicFrame>
        <p:nvGraphicFramePr>
          <p:cNvPr id="5" name="Tartalom helye 4">
            <a:extLst>
              <a:ext uri="{FF2B5EF4-FFF2-40B4-BE49-F238E27FC236}">
                <a16:creationId xmlns:a16="http://schemas.microsoft.com/office/drawing/2014/main" id="{3BE8EDF5-E3BC-41C8-B91B-58FB2E61BE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534627"/>
              </p:ext>
            </p:extLst>
          </p:nvPr>
        </p:nvGraphicFramePr>
        <p:xfrm>
          <a:off x="3028426" y="2441196"/>
          <a:ext cx="6014907" cy="2894201"/>
        </p:xfrm>
        <a:graphic>
          <a:graphicData uri="http://schemas.openxmlformats.org/drawingml/2006/table">
            <a:tbl>
              <a:tblPr firstRow="1" firstCol="1" bandRow="1"/>
              <a:tblGrid>
                <a:gridCol w="822976">
                  <a:extLst>
                    <a:ext uri="{9D8B030D-6E8A-4147-A177-3AD203B41FA5}">
                      <a16:colId xmlns:a16="http://schemas.microsoft.com/office/drawing/2014/main" val="64734174"/>
                    </a:ext>
                  </a:extLst>
                </a:gridCol>
                <a:gridCol w="1124080">
                  <a:extLst>
                    <a:ext uri="{9D8B030D-6E8A-4147-A177-3AD203B41FA5}">
                      <a16:colId xmlns:a16="http://schemas.microsoft.com/office/drawing/2014/main" val="3281071649"/>
                    </a:ext>
                  </a:extLst>
                </a:gridCol>
                <a:gridCol w="726962">
                  <a:extLst>
                    <a:ext uri="{9D8B030D-6E8A-4147-A177-3AD203B41FA5}">
                      <a16:colId xmlns:a16="http://schemas.microsoft.com/office/drawing/2014/main" val="3969182441"/>
                    </a:ext>
                  </a:extLst>
                </a:gridCol>
                <a:gridCol w="744597">
                  <a:extLst>
                    <a:ext uri="{9D8B030D-6E8A-4147-A177-3AD203B41FA5}">
                      <a16:colId xmlns:a16="http://schemas.microsoft.com/office/drawing/2014/main" val="3249494085"/>
                    </a:ext>
                  </a:extLst>
                </a:gridCol>
                <a:gridCol w="833426">
                  <a:extLst>
                    <a:ext uri="{9D8B030D-6E8A-4147-A177-3AD203B41FA5}">
                      <a16:colId xmlns:a16="http://schemas.microsoft.com/office/drawing/2014/main" val="772000518"/>
                    </a:ext>
                  </a:extLst>
                </a:gridCol>
                <a:gridCol w="915724">
                  <a:extLst>
                    <a:ext uri="{9D8B030D-6E8A-4147-A177-3AD203B41FA5}">
                      <a16:colId xmlns:a16="http://schemas.microsoft.com/office/drawing/2014/main" val="1064218343"/>
                    </a:ext>
                  </a:extLst>
                </a:gridCol>
                <a:gridCol w="847142">
                  <a:extLst>
                    <a:ext uri="{9D8B030D-6E8A-4147-A177-3AD203B41FA5}">
                      <a16:colId xmlns:a16="http://schemas.microsoft.com/office/drawing/2014/main" val="1770209274"/>
                    </a:ext>
                  </a:extLst>
                </a:gridCol>
              </a:tblGrid>
              <a:tr h="41351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hu-HU" sz="900" b="1" i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Megye: </a:t>
                      </a:r>
                      <a:endParaRPr lang="hu-HU" sz="1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hu-HU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Veszprém megye</a:t>
                      </a:r>
                      <a:endParaRPr lang="hu-HU" sz="1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hu-HU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hu-HU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hu-HU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hu-HU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133164"/>
                  </a:ext>
                </a:extLst>
              </a:tr>
              <a:tr h="75959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hu-HU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Megyei keretösszeg összesen (Mrd Ft):</a:t>
                      </a:r>
                      <a:endParaRPr lang="hu-HU" sz="1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hu-HU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73,212</a:t>
                      </a:r>
                      <a:endParaRPr lang="hu-HU" sz="1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hu-HU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hu-HU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hu-HU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hu-HU" sz="9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hu-HU" sz="9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874800"/>
                  </a:ext>
                </a:extLst>
              </a:tr>
              <a:tr h="32410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hu-HU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hu-HU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hu-HU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hu-HU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hu-HU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hu-HU" sz="9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hu-HU" sz="9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895680"/>
                  </a:ext>
                </a:extLst>
              </a:tr>
              <a:tr h="268223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hu-HU" sz="900" b="1" i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Alapadattábla</a:t>
                      </a:r>
                      <a:endParaRPr lang="hu-HU" sz="1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hu-HU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hu-HU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hu-HU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hu-HU" sz="9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hu-HU" sz="9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901103"/>
                  </a:ext>
                </a:extLst>
              </a:tr>
              <a:tr h="61467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hu-HU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hu-HU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prioritás keretösszege </a:t>
                      </a:r>
                      <a:br>
                        <a:rPr lang="hu-HU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hu-HU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(Mrd Ft)</a:t>
                      </a:r>
                      <a:endParaRPr lang="hu-HU" sz="1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hu-HU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prioritás keretösszege (Mrd Ft)</a:t>
                      </a:r>
                      <a:endParaRPr lang="hu-HU" sz="1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hu-HU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prioritás keretösszege (Mrd Ft)</a:t>
                      </a:r>
                      <a:endParaRPr lang="hu-HU" sz="1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hu-HU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Megyei ERFA összesen (Mrd Ft)</a:t>
                      </a:r>
                      <a:endParaRPr lang="hu-HU" sz="1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hu-HU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Megyei ESZA összesen (Mrd Ft)</a:t>
                      </a:r>
                      <a:endParaRPr lang="hu-HU" sz="1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hu-HU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Összesen</a:t>
                      </a:r>
                      <a:endParaRPr lang="hu-HU" sz="1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6498"/>
                  </a:ext>
                </a:extLst>
              </a:tr>
              <a:tr h="51409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hu-HU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megye</a:t>
                      </a:r>
                      <a:endParaRPr lang="hu-HU" sz="1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hu-HU" sz="900" b="1" i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43,128</a:t>
                      </a:r>
                      <a:endParaRPr lang="hu-HU" sz="1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hu-HU" sz="900" b="1" i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6,500</a:t>
                      </a:r>
                      <a:endParaRPr lang="hu-HU" sz="1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hu-HU" sz="900" b="1" i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23,584</a:t>
                      </a:r>
                      <a:endParaRPr lang="hu-HU" sz="1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hu-HU" sz="900" b="1" i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60,806</a:t>
                      </a:r>
                      <a:endParaRPr lang="hu-HU" sz="1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hu-HU" sz="900" b="1" i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12,406</a:t>
                      </a:r>
                      <a:endParaRPr lang="hu-HU" sz="1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hu-HU" sz="900" b="1" i="0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73,212</a:t>
                      </a:r>
                      <a:endParaRPr lang="hu-HU" sz="1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867882"/>
                  </a:ext>
                </a:extLst>
              </a:tr>
            </a:tbl>
          </a:graphicData>
        </a:graphic>
      </p:graphicFrame>
      <p:sp>
        <p:nvSpPr>
          <p:cNvPr id="4" name="Dátum helye 3">
            <a:extLst>
              <a:ext uri="{FF2B5EF4-FFF2-40B4-BE49-F238E27FC236}">
                <a16:creationId xmlns:a16="http://schemas.microsoft.com/office/drawing/2014/main" id="{90D51D95-7D69-4BDC-A4D6-4A8F4C82F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C50C91C-61E8-4DEA-BCB4-C109F8325606}"/>
              </a:ext>
            </a:extLst>
          </p:cNvPr>
          <p:cNvSpPr txBox="1"/>
          <p:nvPr/>
        </p:nvSpPr>
        <p:spPr>
          <a:xfrm>
            <a:off x="7256793" y="5712903"/>
            <a:ext cx="1786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rgbClr val="FF0000"/>
                </a:solidFill>
              </a:rPr>
              <a:t>Tervezési adat!</a:t>
            </a:r>
            <a:endParaRPr lang="hu-HU" sz="1400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1116C39D-1FCC-4151-9877-B30D6DA36A01}"/>
              </a:ext>
            </a:extLst>
          </p:cNvPr>
          <p:cNvSpPr txBox="1"/>
          <p:nvPr/>
        </p:nvSpPr>
        <p:spPr>
          <a:xfrm>
            <a:off x="1031846" y="1912690"/>
            <a:ext cx="8011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A TOP Plusz prioritásonként és Alaponként (ERFA, ESZA) történő megosztása</a:t>
            </a:r>
          </a:p>
        </p:txBody>
      </p:sp>
    </p:spTree>
    <p:extLst>
      <p:ext uri="{BB962C8B-B14F-4D97-AF65-F5344CB8AC3E}">
        <p14:creationId xmlns:p14="http://schemas.microsoft.com/office/powerpoint/2010/main" val="3825781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2A89C0-B02F-4950-B38E-6CA10E272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33868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chemeClr val="tx1"/>
                </a:solidFill>
              </a:rPr>
              <a:t>Veszprém megye Integrált Területi Programja 2021-2027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159F9C77-FFEC-4C17-A27B-D06092E25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87801"/>
            <a:ext cx="4051040" cy="3912899"/>
          </a:xfrm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938617AC-3DEB-40D2-AA59-156B1FFC9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B5B8EC48-6BCF-4A33-A1E8-277D062584C1}"/>
              </a:ext>
            </a:extLst>
          </p:cNvPr>
          <p:cNvSpPr txBox="1"/>
          <p:nvPr/>
        </p:nvSpPr>
        <p:spPr>
          <a:xfrm>
            <a:off x="5476789" y="1691157"/>
            <a:ext cx="5707134" cy="5011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/>
              <a:t>TOP-Plusz Veszprém megyei keretösszeg: 73,212 Mrd Ft*</a:t>
            </a:r>
          </a:p>
          <a:p>
            <a:endParaRPr lang="hu-HU" sz="1600" dirty="0"/>
          </a:p>
          <a:p>
            <a:r>
              <a:rPr lang="hu-HU" sz="1600" b="1" dirty="0"/>
              <a:t>Fejlesztési célterületek és források: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1600" dirty="0"/>
              <a:t>Fenntartható városfejlesztési célterület        22 Mrd Ft*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1600" dirty="0"/>
              <a:t>Kiemelt kedvezményezett 	        12,338 Mrd Ft*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hu-HU" sz="1600" dirty="0"/>
          </a:p>
          <a:p>
            <a:pPr marL="285750" indent="-285750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u-HU" sz="1600" dirty="0"/>
              <a:t>Balaton Kiemelt Üdülőkörzet területe     13,086 Mrd Ft* 				        (153.278 Ft/fő) 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hu-HU" sz="1600" dirty="0"/>
              <a:t>Komplex fejlesztéssel érintett és kedvezményezett járások célterülete 		            8,92 Mrd Ft* 				        (161.048 Ft/fő) 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hu-HU" sz="1600" dirty="0"/>
              <a:t>Gazdaságilag eltérő fejlődési pályát leíró térségek célterületei 			        16,868 Mrd Ft* 				        (153.089 Ft/fő)</a:t>
            </a:r>
          </a:p>
          <a:p>
            <a:r>
              <a:rPr lang="hu-HU" sz="1600" dirty="0"/>
              <a:t>* </a:t>
            </a:r>
            <a:r>
              <a:rPr lang="hu-HU" sz="1200" dirty="0">
                <a:solidFill>
                  <a:srgbClr val="FF0000"/>
                </a:solidFill>
              </a:rPr>
              <a:t>Tervezési adat, a TOP-Plusz majdani véglegesítése után az ITP - szükség szerint - aktualizálásra kerül (108/2021. (IX.23.) MÖK határozat)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95957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24_TF78438558" id="{AB246F2A-2CBF-491E-A6C5-29DA362F2C33}" vid="{99588252-1777-460A-BE9C-614E107CF06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{EA78B93A-6229-4AA4-908A-0A867B301A42}tf78438558_win32</Template>
  <TotalTime>486</TotalTime>
  <Words>470</Words>
  <Application>Microsoft Office PowerPoint</Application>
  <PresentationFormat>Szélesvásznú</PresentationFormat>
  <Paragraphs>107</Paragraphs>
  <Slides>14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0" baseType="lpstr">
      <vt:lpstr>Calibri</vt:lpstr>
      <vt:lpstr>Century Gothic</vt:lpstr>
      <vt:lpstr>Garamond</vt:lpstr>
      <vt:lpstr>Wingdings</vt:lpstr>
      <vt:lpstr>SavonVTI</vt:lpstr>
      <vt:lpstr>Worksheet</vt:lpstr>
      <vt:lpstr>Veszprém megye területfejlesztési Dokumentumai  2021-2027 </vt:lpstr>
      <vt:lpstr>Veszprém megye  területfejlesztési dokumentumai 2021-2027</vt:lpstr>
      <vt:lpstr>Veszprém megyei Területfejlesztési Koncepció 2030 jövőképe, célrendszere</vt:lpstr>
      <vt:lpstr>Veszprém megye Területfejlesztési Programja 2021-2027</vt:lpstr>
      <vt:lpstr>Veszprém megye Integrált Területi Programja 2021-2027</vt:lpstr>
      <vt:lpstr>Veszprém megye Integrált Területi Programja 2021-2027</vt:lpstr>
      <vt:lpstr>Veszprém megye Integrált  Területi Programja 2021-2027</vt:lpstr>
      <vt:lpstr>Veszprém megye Integrált Területi Programja 2021-2027</vt:lpstr>
      <vt:lpstr>Veszprém megye Integrált Területi Programja 2021-2027</vt:lpstr>
      <vt:lpstr>PowerPoint-bemutató</vt:lpstr>
      <vt:lpstr>Az elfogadott dokumentumok elérhetők:</vt:lpstr>
      <vt:lpstr>PowerPoint-bemutató</vt:lpstr>
      <vt:lpstr>PowerPoint-bemutató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Veszprém megye területfejlesztési</dc:title>
  <dc:creator>Várszegi Bernadett</dc:creator>
  <cp:lastModifiedBy>Várszegi Bernadett</cp:lastModifiedBy>
  <cp:revision>24</cp:revision>
  <cp:lastPrinted>2021-10-19T05:46:02Z</cp:lastPrinted>
  <dcterms:created xsi:type="dcterms:W3CDTF">2021-10-11T06:40:08Z</dcterms:created>
  <dcterms:modified xsi:type="dcterms:W3CDTF">2021-10-19T05:46:26Z</dcterms:modified>
</cp:coreProperties>
</file>